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6" r:id="rId1"/>
  </p:sldMasterIdLst>
  <p:notesMasterIdLst>
    <p:notesMasterId r:id="rId34"/>
  </p:notesMasterIdLst>
  <p:handoutMasterIdLst>
    <p:handoutMasterId r:id="rId35"/>
  </p:handoutMasterIdLst>
  <p:sldIdLst>
    <p:sldId id="385" r:id="rId2"/>
    <p:sldId id="353" r:id="rId3"/>
    <p:sldId id="350" r:id="rId4"/>
    <p:sldId id="268" r:id="rId5"/>
    <p:sldId id="359" r:id="rId6"/>
    <p:sldId id="360" r:id="rId7"/>
    <p:sldId id="361" r:id="rId8"/>
    <p:sldId id="598" r:id="rId9"/>
    <p:sldId id="367" r:id="rId10"/>
    <p:sldId id="368" r:id="rId11"/>
    <p:sldId id="437" r:id="rId12"/>
    <p:sldId id="369" r:id="rId13"/>
    <p:sldId id="370" r:id="rId14"/>
    <p:sldId id="500" r:id="rId15"/>
    <p:sldId id="377" r:id="rId16"/>
    <p:sldId id="290" r:id="rId17"/>
    <p:sldId id="593" r:id="rId18"/>
    <p:sldId id="375" r:id="rId19"/>
    <p:sldId id="376" r:id="rId20"/>
    <p:sldId id="379" r:id="rId21"/>
    <p:sldId id="354" r:id="rId22"/>
    <p:sldId id="321" r:id="rId23"/>
    <p:sldId id="355" r:id="rId24"/>
    <p:sldId id="596" r:id="rId25"/>
    <p:sldId id="418" r:id="rId26"/>
    <p:sldId id="600" r:id="rId27"/>
    <p:sldId id="442" r:id="rId28"/>
    <p:sldId id="374" r:id="rId29"/>
    <p:sldId id="381" r:id="rId30"/>
    <p:sldId id="382" r:id="rId31"/>
    <p:sldId id="383" r:id="rId32"/>
    <p:sldId id="380" r:id="rId33"/>
  </p:sldIdLst>
  <p:sldSz cx="12192000" cy="6858000"/>
  <p:notesSz cx="6807200" cy="9939338"/>
  <p:embeddedFontLst>
    <p:embeddedFont>
      <p:font typeface="AU Passata" panose="020B0600000101010101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  <p:embeddedFont>
      <p:font typeface="HY헤드라인M" panose="02030600000101010101" pitchFamily="18" charset="-127"/>
      <p:regular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나눔바른고딕" panose="020B0603020101020101" pitchFamily="50" charset="-127"/>
      <p:regular r:id="rId51"/>
      <p:bold r:id="rId52"/>
    </p:embeddedFont>
    <p:embeddedFont>
      <p:font typeface="나눔스퀘어" panose="020B0600000101010101" pitchFamily="50" charset="-127"/>
      <p:regular r:id="rId53"/>
    </p:embeddedFont>
    <p:embeddedFont>
      <p:font typeface="나눔스퀘어 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휴먼모음T" panose="02030504000101010101" pitchFamily="18" charset="-127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50" autoAdjust="0"/>
    <p:restoredTop sz="71843" autoAdjust="0"/>
  </p:normalViewPr>
  <p:slideViewPr>
    <p:cSldViewPr snapToGrid="0">
      <p:cViewPr varScale="1">
        <p:scale>
          <a:sx n="59" d="100"/>
          <a:sy n="59" d="100"/>
        </p:scale>
        <p:origin x="84" y="29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1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A0D727-B393-43D5-9156-39C18708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9A91B6-7EED-4C15-807B-CEF653C49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27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9C9C0D1E-C7EE-406F-8CBF-25074421B14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6B2597-462F-48FE-BB4B-4C51C17CBA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9408C-2799-4221-84F2-590451659D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27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DC78DBD0-72B2-483C-BEF4-2DF69B78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1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9" tIns="45775" rIns="91549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1549" tIns="45775" rIns="91549" bIns="457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Dynamic vs. Static vs. Automatic</a:t>
            </a:r>
          </a:p>
          <a:p>
            <a:r>
              <a:rPr lang="en-US" altLang="ko-KR"/>
              <a:t>Source code vs. binary vs. design</a:t>
            </a:r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일 전자신문이 단독으로 입수한 바</a:t>
            </a:r>
            <a:r>
              <a:rPr lang="en-US" altLang="ko-KR"/>
              <a:t>(BARR) </a:t>
            </a:r>
            <a:r>
              <a:rPr lang="ko-KR" altLang="en-US"/>
              <a:t>그룹의 도요타 급발진 조사보고서에 따르면</a:t>
            </a:r>
            <a:r>
              <a:rPr lang="en-US" altLang="ko-KR"/>
              <a:t>, </a:t>
            </a:r>
            <a:r>
              <a:rPr lang="ko-KR" altLang="en-US"/>
              <a:t>캠리의 엔진 스로틀 컨트롤 시스템</a:t>
            </a:r>
            <a:r>
              <a:rPr lang="en-US" altLang="ko-KR"/>
              <a:t>(ETCS)</a:t>
            </a:r>
            <a:r>
              <a:rPr lang="ko-KR" altLang="en-US"/>
              <a:t>의 </a:t>
            </a:r>
            <a:r>
              <a:rPr lang="en-US" altLang="ko-KR"/>
              <a:t>SW </a:t>
            </a:r>
            <a:r>
              <a:rPr lang="ko-KR" altLang="en-US"/>
              <a:t>결함이 급발진을 일으켰다</a:t>
            </a:r>
            <a:r>
              <a:rPr lang="en-US" altLang="ko-KR"/>
              <a:t>. </a:t>
            </a:r>
            <a:r>
              <a:rPr lang="ko-KR" altLang="en-US"/>
              <a:t>보고서는 </a:t>
            </a:r>
            <a:r>
              <a:rPr lang="en-US" altLang="ko-KR"/>
              <a:t>ETCS </a:t>
            </a:r>
            <a:r>
              <a:rPr lang="ko-KR" altLang="en-US"/>
              <a:t>전자제어장치</a:t>
            </a:r>
            <a:r>
              <a:rPr lang="en-US" altLang="ko-KR"/>
              <a:t>(ECU)</a:t>
            </a:r>
            <a:r>
              <a:rPr lang="ko-KR" altLang="en-US"/>
              <a:t>에 내장된 </a:t>
            </a:r>
            <a:r>
              <a:rPr lang="en-US" altLang="ko-KR"/>
              <a:t>SW</a:t>
            </a:r>
            <a:r>
              <a:rPr lang="ko-KR" altLang="en-US"/>
              <a:t>에 오류</a:t>
            </a:r>
            <a:r>
              <a:rPr lang="en-US" altLang="ko-KR"/>
              <a:t>(</a:t>
            </a:r>
            <a:r>
              <a:rPr lang="ko-KR" altLang="en-US"/>
              <a:t>버그</a:t>
            </a:r>
            <a:r>
              <a:rPr lang="en-US" altLang="ko-KR"/>
              <a:t>)</a:t>
            </a:r>
            <a:r>
              <a:rPr lang="ko-KR" altLang="en-US"/>
              <a:t>가 있었고</a:t>
            </a:r>
            <a:r>
              <a:rPr lang="en-US" altLang="ko-KR"/>
              <a:t>, </a:t>
            </a:r>
            <a:r>
              <a:rPr lang="ko-KR" altLang="en-US"/>
              <a:t>오류가 있더라도 이를 커버해주는 방어수단</a:t>
            </a:r>
            <a:r>
              <a:rPr lang="en-US" altLang="ko-KR"/>
              <a:t>(fail safes)</a:t>
            </a:r>
            <a:r>
              <a:rPr lang="ko-KR" altLang="en-US"/>
              <a:t>도 작동하지 않았다고 지적했다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 그룹의 조사보고서는 지난해 </a:t>
            </a:r>
            <a:r>
              <a:rPr lang="en-US" altLang="ko-KR"/>
              <a:t>10</a:t>
            </a:r>
            <a:r>
              <a:rPr lang="ko-KR" altLang="en-US"/>
              <a:t>월 미국 오클라호마주 급발진 소송에서 도요타가 패소하는데 결정적 역할을 한 것으로 전해졌다</a:t>
            </a:r>
            <a:r>
              <a:rPr lang="en-US" altLang="ko-KR"/>
              <a:t>. </a:t>
            </a:r>
            <a:r>
              <a:rPr lang="ko-KR" altLang="en-US"/>
              <a:t>도요타는 이 재판에서 피해자에게 </a:t>
            </a:r>
            <a:r>
              <a:rPr lang="en-US" altLang="ko-KR"/>
              <a:t>300</a:t>
            </a:r>
            <a:r>
              <a:rPr lang="ko-KR" altLang="en-US"/>
              <a:t>만달러의 손해배상금을 지급했다</a:t>
            </a:r>
            <a:r>
              <a:rPr lang="en-US" altLang="ko-KR"/>
              <a:t>. </a:t>
            </a:r>
            <a:r>
              <a:rPr lang="ko-KR" altLang="en-US"/>
              <a:t>또 </a:t>
            </a:r>
            <a:r>
              <a:rPr lang="en-US" altLang="ko-KR"/>
              <a:t>19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현지시각</a:t>
            </a:r>
            <a:r>
              <a:rPr lang="en-US" altLang="ko-KR"/>
              <a:t>) </a:t>
            </a:r>
            <a:r>
              <a:rPr lang="ko-KR" altLang="en-US"/>
              <a:t>도요타는 미국 법무부와 </a:t>
            </a:r>
            <a:r>
              <a:rPr lang="en-US" altLang="ko-KR"/>
              <a:t>4</a:t>
            </a:r>
            <a:r>
              <a:rPr lang="ko-KR" altLang="en-US"/>
              <a:t>년간의 급발진 관련 수사 종결에 합의하면서 벌금 </a:t>
            </a:r>
            <a:r>
              <a:rPr lang="en-US" altLang="ko-KR"/>
              <a:t>12</a:t>
            </a:r>
            <a:r>
              <a:rPr lang="ko-KR" altLang="en-US"/>
              <a:t>억달러</a:t>
            </a:r>
            <a:r>
              <a:rPr lang="en-US" altLang="ko-KR"/>
              <a:t>(1</a:t>
            </a:r>
            <a:r>
              <a:rPr lang="ko-KR" altLang="en-US"/>
              <a:t>조</a:t>
            </a:r>
            <a:r>
              <a:rPr lang="en-US" altLang="ko-KR"/>
              <a:t>2800</a:t>
            </a:r>
            <a:r>
              <a:rPr lang="ko-KR" altLang="en-US"/>
              <a:t>억원</a:t>
            </a:r>
            <a:r>
              <a:rPr lang="en-US" altLang="ko-KR"/>
              <a:t>)</a:t>
            </a:r>
            <a:r>
              <a:rPr lang="ko-KR" altLang="en-US"/>
              <a:t>를 부과받았다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https://www.autoelectronics.co.kr/article/articleView.asp?idx=1513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17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76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07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015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291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18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879" y="953755"/>
            <a:ext cx="11633791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84280" y="157675"/>
            <a:ext cx="109728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12192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9144021" y="6492900"/>
            <a:ext cx="180976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09984" y="6491292"/>
            <a:ext cx="428628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380961" y="1214422"/>
            <a:ext cx="11239540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402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02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477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339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627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38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6440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3378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999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12192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12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53" r:id="rId13"/>
    <p:sldLayoutId id="2147483649" r:id="rId14"/>
    <p:sldLayoutId id="2147483650" r:id="rId15"/>
    <p:sldLayoutId id="214748367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swtv-kaist/cs458-spring25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blog.legitbs.net/2016/05/what-is-decre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7.jpeg"/><Relationship Id="rId4" Type="http://schemas.openxmlformats.org/officeDocument/2006/relationships/image" Target="../media/image9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20140626152045-3625632-car-software-100m-lines-of-code-and-counti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formationisbeautiful.net/visualizations/million-lines-of-c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74E21-8F75-DF48-B923-0C3B0A6DA1EF}"/>
              </a:ext>
            </a:extLst>
          </p:cNvPr>
          <p:cNvCxnSpPr/>
          <p:nvPr/>
        </p:nvCxnSpPr>
        <p:spPr>
          <a:xfrm>
            <a:off x="5986272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115126-F5D0-754A-8D6C-E9822FFC9C5F}"/>
              </a:ext>
            </a:extLst>
          </p:cNvPr>
          <p:cNvCxnSpPr>
            <a:cxnSpLocks/>
          </p:cNvCxnSpPr>
          <p:nvPr/>
        </p:nvCxnSpPr>
        <p:spPr>
          <a:xfrm>
            <a:off x="6204000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0D253E-5C8A-DF4A-BD0A-476FCE53CCBE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5998" y="0"/>
            <a:ext cx="2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1641119" y="2086372"/>
            <a:ext cx="9071778" cy="316952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CS458: Intro.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Dynamic Analysis of </a:t>
            </a:r>
            <a:br>
              <a:rPr lang="en-US" altLang="ko-KR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40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 Source Code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  <a:hlinkClick r:id="rId4"/>
              </a:rPr>
              <a:t>https://github.com/swtv-kaist/cs458-spring25/</a:t>
            </a:r>
            <a:endParaRPr lang="en-US" altLang="ko-KR" sz="2800" b="1" dirty="0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4358926" y="5047458"/>
            <a:ext cx="3636150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7D9E540-9073-4CF4-BF98-FF7FBB14A6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60" y="5806135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9605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47A1B-F708-4C26-9852-C9D26393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56" y="385076"/>
            <a:ext cx="10265057" cy="60331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SE Research Topic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Trends among 11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Major Topics  (1992-2016)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95148-A76B-4D3A-B2F7-CAA7EDC5A5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6421" y="991788"/>
            <a:ext cx="9105900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7B73DA-6E16-4A67-A8B5-8A1097FFEF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2300" y="1609907"/>
            <a:ext cx="7505700" cy="4829176"/>
          </a:xfrm>
          <a:prstGeom prst="rect">
            <a:avLst/>
          </a:prstGeom>
        </p:spPr>
      </p:pic>
      <p:sp>
        <p:nvSpPr>
          <p:cNvPr id="7" name="아래쪽 화살표 6">
            <a:extLst>
              <a:ext uri="{FF2B5EF4-FFF2-40B4-BE49-F238E27FC236}">
                <a16:creationId xmlns:a16="http://schemas.microsoft.com/office/drawing/2014/main" id="{6903E6BE-9A71-4F52-AB53-6BBF29D05520}"/>
              </a:ext>
            </a:extLst>
          </p:cNvPr>
          <p:cNvSpPr/>
          <p:nvPr/>
        </p:nvSpPr>
        <p:spPr>
          <a:xfrm>
            <a:off x="2931890" y="4855664"/>
            <a:ext cx="348343" cy="914399"/>
          </a:xfrm>
          <a:prstGeom prst="downArrow">
            <a:avLst>
              <a:gd name="adj1" fmla="val 50000"/>
              <a:gd name="adj2" fmla="val 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47D5D-84DD-4217-8DA2-E38DAA58B904}"/>
              </a:ext>
            </a:extLst>
          </p:cNvPr>
          <p:cNvSpPr txBox="1"/>
          <p:nvPr/>
        </p:nvSpPr>
        <p:spPr>
          <a:xfrm>
            <a:off x="1603372" y="4928236"/>
            <a:ext cx="143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More papers 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per topic</a:t>
            </a: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아래쪽 화살표 8">
            <a:extLst>
              <a:ext uri="{FF2B5EF4-FFF2-40B4-BE49-F238E27FC236}">
                <a16:creationId xmlns:a16="http://schemas.microsoft.com/office/drawing/2014/main" id="{DD8FFC27-FC4F-4242-8815-67778D1201F3}"/>
              </a:ext>
            </a:extLst>
          </p:cNvPr>
          <p:cNvSpPr/>
          <p:nvPr/>
        </p:nvSpPr>
        <p:spPr>
          <a:xfrm rot="10800000">
            <a:off x="2946633" y="2227901"/>
            <a:ext cx="348343" cy="914399"/>
          </a:xfrm>
          <a:prstGeom prst="downArrow">
            <a:avLst>
              <a:gd name="adj1" fmla="val 50000"/>
              <a:gd name="adj2" fmla="val 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B21DF-220E-4181-AD30-D8C9DA028EBD}"/>
              </a:ext>
            </a:extLst>
          </p:cNvPr>
          <p:cNvSpPr txBox="1"/>
          <p:nvPr/>
        </p:nvSpPr>
        <p:spPr>
          <a:xfrm>
            <a:off x="1662778" y="2283444"/>
            <a:ext cx="131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Less papers 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per topic</a:t>
            </a:r>
            <a:b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</a:b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2EF6D-0699-43FF-875C-A8C062C7602A}"/>
              </a:ext>
            </a:extLst>
          </p:cNvPr>
          <p:cNvSpPr txBox="1"/>
          <p:nvPr/>
        </p:nvSpPr>
        <p:spPr>
          <a:xfrm>
            <a:off x="1889923" y="6340916"/>
            <a:ext cx="8168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G.Mathew</a:t>
            </a:r>
            <a:r>
              <a:rPr lang="en-US" altLang="ko-KR" sz="16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et al., Trends in Topics in Software Engineering, IEEE TSE 2018 submission</a:t>
            </a:r>
            <a:endParaRPr lang="ko-KR" altLang="en-US" sz="16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0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5156" y="226676"/>
            <a:ext cx="10248899" cy="864922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ICSE 2018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Topics (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SE conf. w/ accept. rate: 20%)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8407-9596-4906-8784-DE08CBC1A72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04901" y="1091598"/>
            <a:ext cx="10248899" cy="5566056"/>
            <a:chOff x="0" y="1625361"/>
            <a:chExt cx="9144000" cy="49135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25361"/>
              <a:ext cx="9144000" cy="4913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 rot="18931578">
              <a:off x="484910" y="4551220"/>
              <a:ext cx="1503218" cy="187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18931578">
              <a:off x="719326" y="4813123"/>
              <a:ext cx="2139837" cy="187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31748" y="-27384"/>
            <a:ext cx="231185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연구개발의 중요성</a:t>
            </a:r>
          </a:p>
        </p:txBody>
      </p:sp>
    </p:spTree>
    <p:extLst>
      <p:ext uri="{BB962C8B-B14F-4D97-AF65-F5344CB8AC3E}">
        <p14:creationId xmlns:p14="http://schemas.microsoft.com/office/powerpoint/2010/main" val="268519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93B0C5-8881-46C2-8DF3-1781E151CA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8" y="796818"/>
            <a:ext cx="10668000" cy="605332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588FD4-45F7-40CC-8D07-0B1C9207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02" y="282697"/>
            <a:ext cx="9148072" cy="71372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2019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Topics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0E82B-CD78-4A92-A9A8-0FAC4F33BE12}"/>
              </a:ext>
            </a:extLst>
          </p:cNvPr>
          <p:cNvSpPr/>
          <p:nvPr/>
        </p:nvSpPr>
        <p:spPr>
          <a:xfrm rot="18964016">
            <a:off x="681321" y="5244273"/>
            <a:ext cx="1270316" cy="205359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B29A098-986B-4681-A570-B10C0F0A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30" y="314465"/>
            <a:ext cx="7298391" cy="72922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2020 Topics 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5272CC-95EC-43EC-9211-6B9445085A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1" y="1163172"/>
            <a:ext cx="9125803" cy="5015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C1308F-380C-449E-8C5D-985CFC06B1C7}"/>
              </a:ext>
            </a:extLst>
          </p:cNvPr>
          <p:cNvSpPr/>
          <p:nvPr/>
        </p:nvSpPr>
        <p:spPr>
          <a:xfrm rot="16200000">
            <a:off x="1579284" y="4562134"/>
            <a:ext cx="1059009" cy="19737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16DDA-591B-4829-90BB-7ACA8FEA6B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22" y="981672"/>
            <a:ext cx="10711364" cy="58872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55F684-3659-48BE-9AC2-469EB1E5FA4E}"/>
              </a:ext>
            </a:extLst>
          </p:cNvPr>
          <p:cNvSpPr/>
          <p:nvPr/>
        </p:nvSpPr>
        <p:spPr>
          <a:xfrm rot="16200000">
            <a:off x="1217550" y="4993997"/>
            <a:ext cx="1204281" cy="197380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1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1688EA9-FD1D-43E9-BF25-8D5DAD37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07" y="314465"/>
            <a:ext cx="7298391" cy="72922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2021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Topics 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AE91BB-F983-48FD-ADE5-2B88194F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1" y="1011030"/>
            <a:ext cx="10409070" cy="58143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964206-0497-4152-8F8D-2D452545DF08}"/>
              </a:ext>
            </a:extLst>
          </p:cNvPr>
          <p:cNvSpPr/>
          <p:nvPr/>
        </p:nvSpPr>
        <p:spPr>
          <a:xfrm rot="16200000">
            <a:off x="7482952" y="-1985811"/>
            <a:ext cx="457689" cy="6815930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3E8F-D87C-4A94-A5E0-71ED9E5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496" y="294384"/>
            <a:ext cx="7284944" cy="77628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How to Improve the Quality of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90D862-7498-4DBC-BFB2-8F9AAD0A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1070673"/>
            <a:ext cx="9004101" cy="5198831"/>
          </a:xfrm>
        </p:spPr>
        <p:txBody>
          <a:bodyPr>
            <a:no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Systematic testing (can be still manual)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Coverage criteria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Mutation analysis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Testing through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automated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analysis tools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Scientific treatment of SW with computing power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Generate test inputs to detect bugs 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Localize detected faults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Repairing the fault with patches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Guarantee the absence of bugs</a:t>
            </a:r>
            <a:endParaRPr lang="ko-KR" altLang="en-US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7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14" y="44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</a:t>
            </a:r>
            <a:r>
              <a:rPr lang="en-US" altLang="ko-KR" sz="2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Automated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SW 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430" y="977609"/>
            <a:ext cx="11616267" cy="487958"/>
          </a:xfrm>
          <a:noFill/>
        </p:spPr>
        <p:txBody>
          <a:bodyPr/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241" y="1531299"/>
            <a:ext cx="54535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Human resources</a:t>
            </a:r>
            <a:r>
              <a:rPr lang="en-US" altLang="ko-KR" sz="2000" dirty="0"/>
              <a:t> are becoming </a:t>
            </a:r>
            <a:r>
              <a:rPr lang="en-US" altLang="ko-KR" sz="20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20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78651" y="1522510"/>
            <a:ext cx="67133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Computing resources</a:t>
            </a:r>
            <a:r>
              <a:rPr lang="en-US" altLang="ko-KR" sz="2400" dirty="0"/>
              <a:t> </a:t>
            </a:r>
            <a:r>
              <a:rPr lang="en-US" altLang="ko-KR" sz="2000" dirty="0"/>
              <a:t>are becoming </a:t>
            </a:r>
            <a:r>
              <a:rPr lang="en-US" altLang="ko-KR" sz="20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2000" dirty="0"/>
              <a:t>Amazon AWS price: you can use thousands of CPUs @ 0.03$/</a:t>
            </a:r>
            <a:r>
              <a:rPr lang="en-US" altLang="ko-KR" sz="2000" dirty="0" err="1"/>
              <a:t>hr</a:t>
            </a:r>
            <a:r>
              <a:rPr lang="en-US" altLang="ko-KR" sz="20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54285" y="5097767"/>
            <a:ext cx="11131551" cy="9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kern="0" dirty="0"/>
              <a:t>To-do: Develop </a:t>
            </a:r>
            <a:r>
              <a:rPr lang="en-US" altLang="ko-KR" sz="3200" b="1" kern="0" dirty="0"/>
              <a:t>automated and scientific software testing tools</a:t>
            </a:r>
            <a:r>
              <a:rPr lang="en-US" altLang="ko-KR" kern="0" dirty="0"/>
              <a:t> to utilize computing resource effectively and efficiently</a:t>
            </a:r>
            <a:endParaRPr lang="ko-KR" altLang="en-US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236875" y="2535269"/>
            <a:ext cx="3745325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10" y="2412903"/>
            <a:ext cx="2738192" cy="2434834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499" y="2412903"/>
            <a:ext cx="1133819" cy="11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58" y="3470115"/>
            <a:ext cx="1216099" cy="12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977402" y="5158023"/>
            <a:ext cx="8062305" cy="41828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2298917" y="1155365"/>
            <a:ext cx="7525779" cy="5069864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061012" y="1285577"/>
            <a:ext cx="1191352" cy="6463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b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7905551" y="6310009"/>
            <a:ext cx="202406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Testing Cost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18986CA6-82AB-45C9-B2EF-44B4CE5F8093}"/>
              </a:ext>
            </a:extLst>
          </p:cNvPr>
          <p:cNvSpPr txBox="1">
            <a:spLocks noChangeArrowheads="1"/>
          </p:cNvSpPr>
          <p:nvPr/>
        </p:nvSpPr>
        <p:spPr>
          <a:xfrm>
            <a:off x="532562" y="467380"/>
            <a:ext cx="11087098" cy="560387"/>
          </a:xfrm>
          <a:prstGeom prst="rect">
            <a:avLst/>
          </a:prstGeo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Various SW Testing Techniques w/ Different Cost and Effectiveness</a:t>
            </a:r>
            <a:endParaRPr lang="en-US" altLang="ko-KR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6BFED9-A660-4ACF-92C8-7CC116787E2B}"/>
              </a:ext>
            </a:extLst>
          </p:cNvPr>
          <p:cNvSpPr/>
          <p:nvPr/>
        </p:nvSpPr>
        <p:spPr>
          <a:xfrm>
            <a:off x="2477403" y="3915516"/>
            <a:ext cx="3723541" cy="22249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0CBC7CF-0FB3-4633-AD99-516DB887DF26}"/>
              </a:ext>
            </a:extLst>
          </p:cNvPr>
          <p:cNvSpPr/>
          <p:nvPr/>
        </p:nvSpPr>
        <p:spPr>
          <a:xfrm>
            <a:off x="5968511" y="1285577"/>
            <a:ext cx="3723541" cy="27530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2F79EF0-C11C-4F98-88D4-E51102111B2B}"/>
              </a:ext>
            </a:extLst>
          </p:cNvPr>
          <p:cNvSpPr/>
          <p:nvPr/>
        </p:nvSpPr>
        <p:spPr>
          <a:xfrm>
            <a:off x="2517456" y="5529867"/>
            <a:ext cx="1181100" cy="565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Rand. </a:t>
            </a:r>
            <a:b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6FBB512-CCC2-40F7-A5EE-898C9FC935E3}"/>
              </a:ext>
            </a:extLst>
          </p:cNvPr>
          <p:cNvSpPr/>
          <p:nvPr/>
        </p:nvSpPr>
        <p:spPr>
          <a:xfrm>
            <a:off x="3108006" y="5051975"/>
            <a:ext cx="1662480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Req. based</a:t>
            </a:r>
            <a:b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D575E8-1F1C-4CA0-9338-3B8D582B9E57}"/>
              </a:ext>
            </a:extLst>
          </p:cNvPr>
          <p:cNvSpPr/>
          <p:nvPr/>
        </p:nvSpPr>
        <p:spPr>
          <a:xfrm>
            <a:off x="4964109" y="3958054"/>
            <a:ext cx="1208384" cy="619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Equiv. Partition. Testing </a:t>
            </a:r>
            <a:endParaRPr lang="ko-KR" altLang="en-US" sz="16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12A761-8E68-42EA-AF54-E3026B4ABCF3}"/>
              </a:ext>
            </a:extLst>
          </p:cNvPr>
          <p:cNvSpPr/>
          <p:nvPr/>
        </p:nvSpPr>
        <p:spPr>
          <a:xfrm>
            <a:off x="4058588" y="4528650"/>
            <a:ext cx="1533159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T-way</a:t>
            </a:r>
            <a:r>
              <a:rPr lang="ko-KR" altLang="en-US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26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332554-85A6-4EA0-B998-E15FE407EC65}"/>
              </a:ext>
            </a:extLst>
          </p:cNvPr>
          <p:cNvSpPr/>
          <p:nvPr/>
        </p:nvSpPr>
        <p:spPr>
          <a:xfrm>
            <a:off x="6076111" y="3429001"/>
            <a:ext cx="1100784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4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Stmt. Testing</a:t>
            </a:r>
            <a:endParaRPr lang="ko-KR" altLang="en-US" sz="24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E62E63C-B20F-431D-BB44-746DC95F07DA}"/>
              </a:ext>
            </a:extLst>
          </p:cNvPr>
          <p:cNvSpPr/>
          <p:nvPr/>
        </p:nvSpPr>
        <p:spPr>
          <a:xfrm>
            <a:off x="6693283" y="2912140"/>
            <a:ext cx="1182427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Branch 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C99EE1-8519-4154-AB22-ECC28377CA83}"/>
              </a:ext>
            </a:extLst>
          </p:cNvPr>
          <p:cNvSpPr/>
          <p:nvPr/>
        </p:nvSpPr>
        <p:spPr>
          <a:xfrm>
            <a:off x="7877804" y="1903068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F6DE4E4-378A-4977-A024-265ABDF11004}"/>
              </a:ext>
            </a:extLst>
          </p:cNvPr>
          <p:cNvSpPr/>
          <p:nvPr/>
        </p:nvSpPr>
        <p:spPr>
          <a:xfrm>
            <a:off x="8546807" y="1394858"/>
            <a:ext cx="1055963" cy="493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0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sz="20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38ED-C18E-450B-9C61-B3C26E42F5AB}"/>
              </a:ext>
            </a:extLst>
          </p:cNvPr>
          <p:cNvSpPr txBox="1"/>
          <p:nvPr/>
        </p:nvSpPr>
        <p:spPr>
          <a:xfrm>
            <a:off x="3202370" y="354328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C000"/>
                </a:solidFill>
              </a:rPr>
              <a:t>Blackbox Testing</a:t>
            </a: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D2AE87-9D27-4C15-B019-822AF033BF5D}"/>
              </a:ext>
            </a:extLst>
          </p:cNvPr>
          <p:cNvSpPr txBox="1"/>
          <p:nvPr/>
        </p:nvSpPr>
        <p:spPr>
          <a:xfrm>
            <a:off x="6663444" y="841226"/>
            <a:ext cx="241134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aseline="-25000">
                <a:solidFill>
                  <a:srgbClr val="00B050"/>
                </a:solidFill>
              </a:rPr>
              <a:t>Whitebox Testing</a:t>
            </a:r>
            <a:endParaRPr lang="ko-KR" altLang="en-US" sz="2800" baseline="-25000">
              <a:solidFill>
                <a:srgbClr val="00B05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F3A9DD-7BB2-48B1-98A0-DC623ED93984}"/>
              </a:ext>
            </a:extLst>
          </p:cNvPr>
          <p:cNvSpPr txBox="1"/>
          <p:nvPr/>
        </p:nvSpPr>
        <p:spPr>
          <a:xfrm>
            <a:off x="6974425" y="4926094"/>
            <a:ext cx="2453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 국어 사전 </a:t>
            </a:r>
            <a:b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http://dic.sten.or.kr/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B907DF-8DC6-4E90-8BEF-CB4A136C14D1}"/>
              </a:ext>
            </a:extLst>
          </p:cNvPr>
          <p:cNvSpPr/>
          <p:nvPr/>
        </p:nvSpPr>
        <p:spPr>
          <a:xfrm>
            <a:off x="7417660" y="2410485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3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Testing</a:t>
            </a:r>
            <a:endParaRPr lang="ko-KR" altLang="en-US" sz="13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3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6053B-96CB-4005-AFC9-8B8A38C2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66" y="360427"/>
            <a:ext cx="7309942" cy="603709"/>
          </a:xfrm>
          <a:effectLst>
            <a:outerShdw blurRad="88900" dist="38100" dir="2700000" algn="ctr" rotWithShape="0">
              <a:srgbClr val="000000">
                <a:alpha val="8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Strong IT Industry in South Korea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Blue Doctor Man Sitting at a Computer and Viewing an Xray of a Head Clipart Illustration">
            <a:extLst>
              <a:ext uri="{FF2B5EF4-FFF2-40B4-BE49-F238E27FC236}">
                <a16:creationId xmlns:a16="http://schemas.microsoft.com/office/drawing/2014/main" id="{52792522-838F-41C0-B816-B935CB99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2050687"/>
            <a:ext cx="1496513" cy="14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msung-logo.jpg">
            <a:extLst>
              <a:ext uri="{FF2B5EF4-FFF2-40B4-BE49-F238E27FC236}">
                <a16:creationId xmlns:a16="http://schemas.microsoft.com/office/drawing/2014/main" id="{7626F93A-0E72-458D-A580-4AC78048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66" y="1898286"/>
            <a:ext cx="24631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t0.gstatic.com/images?q=tbn:ANd9GcTe0mnF2yvUz0ajAuScSg497WuLENYtlgKXNdrxhRf6Snag9MAH">
            <a:extLst>
              <a:ext uri="{FF2B5EF4-FFF2-40B4-BE49-F238E27FC236}">
                <a16:creationId xmlns:a16="http://schemas.microsoft.com/office/drawing/2014/main" id="{3C457887-A5A9-45EA-8F30-15FC3235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07" y="5174885"/>
            <a:ext cx="2496555" cy="11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ile.agora.media.daum.net/pcp_download.php?fhandle=b1htYkBmaWxlLmFnb3JhLm1lZGlhLmRhdW0ubmV0Oi9LMTU3LzAvMjUuanBn&amp;filename=hyundai.jpg">
            <a:extLst>
              <a:ext uri="{FF2B5EF4-FFF2-40B4-BE49-F238E27FC236}">
                <a16:creationId xmlns:a16="http://schemas.microsoft.com/office/drawing/2014/main" id="{762CED97-271B-450B-BF5E-0185B09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54" y="4981682"/>
            <a:ext cx="2039211" cy="15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autonorth.ca/storage/kia-logo.jpg">
            <a:extLst>
              <a:ext uri="{FF2B5EF4-FFF2-40B4-BE49-F238E27FC236}">
                <a16:creationId xmlns:a16="http://schemas.microsoft.com/office/drawing/2014/main" id="{368310DF-A2C2-470D-8889-4E33B8AB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679332"/>
            <a:ext cx="2415293" cy="128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techdigest.tv/samsung_r87_lcd_hd_tv-thumb.jpg">
            <a:extLst>
              <a:ext uri="{FF2B5EF4-FFF2-40B4-BE49-F238E27FC236}">
                <a16:creationId xmlns:a16="http://schemas.microsoft.com/office/drawing/2014/main" id="{99FC7063-0676-4A8B-BC51-DA378F14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3492938"/>
            <a:ext cx="180131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D75931FC-0B71-4FDB-A7E9-E914F5D4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12781"/>
            <a:ext cx="1828800" cy="19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9E55310-0AA0-496A-B1F7-B3C1066D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24" y="2967192"/>
            <a:ext cx="2830377" cy="22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sammyhub.com/wp-content/uploads/16gbnandflash.jpg">
            <a:extLst>
              <a:ext uri="{FF2B5EF4-FFF2-40B4-BE49-F238E27FC236}">
                <a16:creationId xmlns:a16="http://schemas.microsoft.com/office/drawing/2014/main" id="{0A46553B-AC2B-4F35-92FE-E54B58B4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04" y="4788461"/>
            <a:ext cx="1926096" cy="15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구름 모양 설명선 7">
            <a:extLst>
              <a:ext uri="{FF2B5EF4-FFF2-40B4-BE49-F238E27FC236}">
                <a16:creationId xmlns:a16="http://schemas.microsoft.com/office/drawing/2014/main" id="{D563529D-C29B-4CB5-9974-24D94241B68C}"/>
              </a:ext>
            </a:extLst>
          </p:cNvPr>
          <p:cNvSpPr/>
          <p:nvPr/>
        </p:nvSpPr>
        <p:spPr>
          <a:xfrm>
            <a:off x="4038600" y="1003300"/>
            <a:ext cx="1828800" cy="1143000"/>
          </a:xfrm>
          <a:prstGeom prst="cloudCallout">
            <a:avLst>
              <a:gd name="adj1" fmla="val 47859"/>
              <a:gd name="adj2" fmla="val 43061"/>
            </a:avLst>
          </a:prstGeom>
          <a:solidFill>
            <a:schemeClr val="bg1"/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</a:rPr>
              <a:t>Time-to-Market?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7" name="구름 모양 설명선 20">
            <a:extLst>
              <a:ext uri="{FF2B5EF4-FFF2-40B4-BE49-F238E27FC236}">
                <a16:creationId xmlns:a16="http://schemas.microsoft.com/office/drawing/2014/main" id="{14509726-C04E-4486-AA66-77EA23ED5D65}"/>
              </a:ext>
            </a:extLst>
          </p:cNvPr>
          <p:cNvSpPr/>
          <p:nvPr/>
        </p:nvSpPr>
        <p:spPr>
          <a:xfrm>
            <a:off x="6400800" y="1003300"/>
            <a:ext cx="1828800" cy="1143000"/>
          </a:xfrm>
          <a:prstGeom prst="cloudCallout">
            <a:avLst>
              <a:gd name="adj1" fmla="val -56814"/>
              <a:gd name="adj2" fmla="val 52780"/>
            </a:avLst>
          </a:prstGeom>
          <a:solidFill>
            <a:schemeClr val="bg1"/>
          </a:solidFill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</a:rPr>
              <a:t>SW Quality?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7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D8BF9-1187-4596-A039-12F7EC28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567" y="305355"/>
            <a:ext cx="7492253" cy="729224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Embedded Software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in 2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Different Domains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8" descr="http://techdigest.tv/samsung_r87_lcd_hd_tv-thumb.jpg">
            <a:extLst>
              <a:ext uri="{FF2B5EF4-FFF2-40B4-BE49-F238E27FC236}">
                <a16:creationId xmlns:a16="http://schemas.microsoft.com/office/drawing/2014/main" id="{A0F51327-C104-4037-B7D9-45C82033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07" y="1716027"/>
            <a:ext cx="180131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ammyhub.com/wp-content/uploads/16gbnandflash.jpg">
            <a:extLst>
              <a:ext uri="{FF2B5EF4-FFF2-40B4-BE49-F238E27FC236}">
                <a16:creationId xmlns:a16="http://schemas.microsoft.com/office/drawing/2014/main" id="{69177DAE-0331-46E5-9C86-B51475B7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242"/>
            <a:ext cx="1926096" cy="15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8D60523F-98A6-457B-A91C-C1C87075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52" y="4746882"/>
            <a:ext cx="1525592" cy="166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ons for deploying and sharing MATLAB applications.">
            <a:extLst>
              <a:ext uri="{FF2B5EF4-FFF2-40B4-BE49-F238E27FC236}">
                <a16:creationId xmlns:a16="http://schemas.microsoft.com/office/drawing/2014/main" id="{2C5C6329-6617-4C23-84A5-11D02414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076" y="1707121"/>
            <a:ext cx="2411924" cy="424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3B39A-E9A2-4537-906D-259F29B4F628}"/>
              </a:ext>
            </a:extLst>
          </p:cNvPr>
          <p:cNvGraphicFramePr>
            <a:graphicFrameLocks noGrp="1"/>
          </p:cNvGraphicFramePr>
          <p:nvPr/>
        </p:nvGraphicFramePr>
        <p:xfrm>
          <a:off x="3450097" y="1726017"/>
          <a:ext cx="4805979" cy="5003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97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Consumer Electronics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Safety Critical Systems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Examples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Smartphones,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flash memory platforms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Nuclear reactors, avionics, cars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Market competition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High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Low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Life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cycle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Development time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Model-based development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None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Yes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Important 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value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Time-to-market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Safety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F2835761-C03F-42B2-B017-0FF3350EFF45}"/>
              </a:ext>
            </a:extLst>
          </p:cNvPr>
          <p:cNvSpPr/>
          <p:nvPr/>
        </p:nvSpPr>
        <p:spPr>
          <a:xfrm>
            <a:off x="7284282" y="923376"/>
            <a:ext cx="1348726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5F4F59-5819-4158-A00C-0D3223C65998}"/>
              </a:ext>
            </a:extLst>
          </p:cNvPr>
          <p:cNvSpPr/>
          <p:nvPr/>
        </p:nvSpPr>
        <p:spPr>
          <a:xfrm>
            <a:off x="4240307" y="923376"/>
            <a:ext cx="1581373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Conventional Testing</a:t>
            </a:r>
            <a:endParaRPr lang="ko-KR" altLang="en-US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5CC38A-DAAB-47E1-BCC9-54422FF4DE4B}"/>
              </a:ext>
            </a:extLst>
          </p:cNvPr>
          <p:cNvSpPr/>
          <p:nvPr/>
        </p:nvSpPr>
        <p:spPr>
          <a:xfrm>
            <a:off x="5845317" y="923376"/>
            <a:ext cx="1393683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testing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4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68333D-B4DB-40C9-A734-24EFAE7A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53" y="445584"/>
            <a:ext cx="7313217" cy="434690"/>
          </a:xfrm>
          <a:effectLst>
            <a:outerShdw blurRad="88900" dist="38100" dir="2700000" algn="ctr" rotWithShape="0">
              <a:schemeClr val="tx1">
                <a:alpha val="8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2413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Testing Verification (SWTV) Group</a:t>
            </a:r>
            <a:endParaRPr lang="ko-KR" altLang="en-US" sz="2600" dirty="0">
              <a:solidFill>
                <a:schemeClr val="bg1"/>
              </a:solidFill>
              <a:effectLst>
                <a:outerShdw blurRad="2413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E2314-426F-4E04-A831-5B81DCD3303A}"/>
              </a:ext>
            </a:extLst>
          </p:cNvPr>
          <p:cNvSpPr/>
          <p:nvPr/>
        </p:nvSpPr>
        <p:spPr>
          <a:xfrm>
            <a:off x="1474757" y="1500379"/>
            <a:ext cx="40989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Prof. Moonzoo Kim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E-mail: </a:t>
            </a:r>
          </a:p>
          <a:p>
            <a:pPr eaLnBrk="1" hangingPunct="1"/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moonzoo</a:t>
            </a:r>
            <a:r>
              <a:rPr lang="en-US" altLang="ko-KR" sz="2000" b="1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kim@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gmail.com</a:t>
            </a:r>
          </a:p>
          <a:p>
            <a:pPr eaLnBrk="1" hangingPunct="1"/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https://swtv.kaist.ac.kr/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3E023-C807-45C1-B772-1655D91ADA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3743" y="1500379"/>
            <a:ext cx="5143500" cy="4197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0548F-8F8F-4157-888C-FC1FE568E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87677"/>
            <a:ext cx="1913360" cy="7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BAA29E1-CA27-4581-9B43-47B91D1C6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5120" y="456571"/>
            <a:ext cx="8229610" cy="440826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</a:pPr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Automated Testing Machine (?) vs. Washing Machine</a:t>
            </a:r>
            <a:endParaRPr lang="ko-KR" alt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Picture 2" descr="https://www.homestratosphere.com/wp-content/uploads/2018/07/washing-machine-5-071618.jpg">
            <a:extLst>
              <a:ext uri="{FF2B5EF4-FFF2-40B4-BE49-F238E27FC236}">
                <a16:creationId xmlns:a16="http://schemas.microsoft.com/office/drawing/2014/main" id="{E846063F-3ED5-4271-BE0D-760EA86F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92" y="1447800"/>
            <a:ext cx="3881272" cy="267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EC822870-6280-4917-B805-C82FEACA2FA8}"/>
              </a:ext>
            </a:extLst>
          </p:cNvPr>
          <p:cNvSpPr txBox="1">
            <a:spLocks/>
          </p:cNvSpPr>
          <p:nvPr/>
        </p:nvSpPr>
        <p:spPr>
          <a:xfrm>
            <a:off x="5808410" y="1447800"/>
            <a:ext cx="4887022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defTabSz="685800"/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 6 Interesting Facts About Washing Machines … </a:t>
            </a:r>
            <a:b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Played a Role in Women’s Rights</a:t>
            </a: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/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Scholars and many others have long acknowledged </a:t>
            </a:r>
            <a:r>
              <a:rPr lang="en-US" altLang="ko-KR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significant role washing machines played in the fight for women’s rights. 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invention of automatic washing machines </a:t>
            </a:r>
            <a:r>
              <a:rPr lang="en-US" altLang="ko-KR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reduced the amount of time women spent doing household chores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which allowed them more time to enter the workforce.</a:t>
            </a: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8" descr="Pete frustration">
            <a:extLst>
              <a:ext uri="{FF2B5EF4-FFF2-40B4-BE49-F238E27FC236}">
                <a16:creationId xmlns:a16="http://schemas.microsoft.com/office/drawing/2014/main" id="{8D208C38-660E-4BF0-B058-77A1B2E6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93" y="4174009"/>
            <a:ext cx="185793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ow To Trick People Into Sharing Something Boring On Social Media ...">
            <a:extLst>
              <a:ext uri="{FF2B5EF4-FFF2-40B4-BE49-F238E27FC236}">
                <a16:creationId xmlns:a16="http://schemas.microsoft.com/office/drawing/2014/main" id="{58D6DC7B-D7BF-492F-B6FB-4AE45571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125" y="4174009"/>
            <a:ext cx="1931339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D5BF6-B82F-483B-B88B-C1F97B573806}"/>
              </a:ext>
            </a:extLst>
          </p:cNvPr>
          <p:cNvSpPr txBox="1"/>
          <p:nvPr/>
        </p:nvSpPr>
        <p:spPr>
          <a:xfrm>
            <a:off x="2185416" y="6062061"/>
            <a:ext cx="845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altLang="ko-KR" sz="20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https://www.danby.com/blog/6-interesting-facts-washing-machines/</a:t>
            </a:r>
          </a:p>
        </p:txBody>
      </p:sp>
    </p:spTree>
    <p:extLst>
      <p:ext uri="{BB962C8B-B14F-4D97-AF65-F5344CB8AC3E}">
        <p14:creationId xmlns:p14="http://schemas.microsoft.com/office/powerpoint/2010/main" val="377423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6CCBEE-C1DB-43BC-BE76-2D7336F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07" y="452987"/>
            <a:ext cx="10294409" cy="47178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Roadmap for Improving Quality of SW</a:t>
            </a:r>
            <a:r>
              <a:rPr lang="ko-KR" altLang="en-US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and Service 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9E5B67E2-7B9A-AC5B-93B7-31978C16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53687"/>
              </p:ext>
            </p:extLst>
          </p:nvPr>
        </p:nvGraphicFramePr>
        <p:xfrm>
          <a:off x="3503712" y="515181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‘18 Project w/ 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4" name="Rectangle 12">
            <a:extLst>
              <a:ext uri="{FF2B5EF4-FFF2-40B4-BE49-F238E27FC236}">
                <a16:creationId xmlns:a16="http://schemas.microsoft.com/office/drawing/2014/main" id="{7FA385B3-D586-797B-7DC5-79EF9F45BE04}"/>
              </a:ext>
            </a:extLst>
          </p:cNvPr>
          <p:cNvSpPr/>
          <p:nvPr/>
        </p:nvSpPr>
        <p:spPr>
          <a:xfrm>
            <a:off x="1524000" y="986405"/>
            <a:ext cx="9144000" cy="731520"/>
          </a:xfrm>
          <a:prstGeom prst="rect">
            <a:avLst/>
          </a:prstGeom>
          <a:gradFill>
            <a:gsLst>
              <a:gs pos="84000">
                <a:schemeClr val="bg1">
                  <a:lumMod val="85000"/>
                </a:schemeClr>
              </a:gs>
              <a:gs pos="17000">
                <a:schemeClr val="bg1">
                  <a:lumMod val="85000"/>
                </a:schemeClr>
              </a:gs>
              <a:gs pos="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FB99B-412D-CB37-0607-513D49B134AF}"/>
              </a:ext>
            </a:extLst>
          </p:cNvPr>
          <p:cNvSpPr/>
          <p:nvPr/>
        </p:nvSpPr>
        <p:spPr>
          <a:xfrm>
            <a:off x="1487488" y="1141295"/>
            <a:ext cx="932351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Huge Economic &amp; Social Cost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Software Bugs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자유형 51">
            <a:extLst>
              <a:ext uri="{FF2B5EF4-FFF2-40B4-BE49-F238E27FC236}">
                <a16:creationId xmlns:a16="http://schemas.microsoft.com/office/drawing/2014/main" id="{E4CFA4BF-BA9E-C15B-21E8-F36A39B0DB28}"/>
              </a:ext>
            </a:extLst>
          </p:cNvPr>
          <p:cNvSpPr/>
          <p:nvPr/>
        </p:nvSpPr>
        <p:spPr>
          <a:xfrm>
            <a:off x="1321843" y="17416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Labor-intensive Manual Testing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 SW Testing Cost and Time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Bug Detection Abilty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Product Quality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" lvl="1" indent="-114300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Tx/>
              <a:buChar char="••"/>
            </a:pPr>
            <a:endParaRPr lang="en-US" altLang="ko-KR" sz="1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자유형 52">
            <a:extLst>
              <a:ext uri="{FF2B5EF4-FFF2-40B4-BE49-F238E27FC236}">
                <a16:creationId xmlns:a16="http://schemas.microsoft.com/office/drawing/2014/main" id="{DE2FAE3C-8F2A-3381-1373-0078E6C55130}"/>
              </a:ext>
            </a:extLst>
          </p:cNvPr>
          <p:cNvSpPr/>
          <p:nvPr/>
        </p:nvSpPr>
        <p:spPr>
          <a:xfrm>
            <a:off x="4742193" y="1699380"/>
            <a:ext cx="6410478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algn="ctr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Solution: AI-based Highly Effective and</a:t>
            </a:r>
            <a:b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Low Cost </a:t>
            </a:r>
            <a:r>
              <a:rPr lang="en-US" altLang="ko-KR" sz="2400" b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Automated SW Testing Technique </a:t>
            </a:r>
            <a:endParaRPr lang="ko-KR" altLang="en-US" sz="2800" b="1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BD2494ED-F67A-DB80-40BE-3ED754CB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94" y="37545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D754042-9B0D-FE98-F4C8-43BEC651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751856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B154-C884-99CA-2216-6A4F3B7E5E4F}"/>
              </a:ext>
            </a:extLst>
          </p:cNvPr>
          <p:cNvSpPr txBox="1"/>
          <p:nvPr/>
        </p:nvSpPr>
        <p:spPr>
          <a:xfrm>
            <a:off x="3699691" y="57872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several SW bugs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in the 10 programs in the battleships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7C3E2D47-C60F-64C4-7114-F58417F14DA2}"/>
              </a:ext>
            </a:extLst>
          </p:cNvPr>
          <p:cNvSpPr/>
          <p:nvPr/>
        </p:nvSpPr>
        <p:spPr>
          <a:xfrm>
            <a:off x="407368" y="2911320"/>
            <a:ext cx="11449271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chemeClr val="tx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Existing Problems                              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Developed Solutions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175549-6753-EF78-CC7F-F02FB01F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94733"/>
              </p:ext>
            </p:extLst>
          </p:nvPr>
        </p:nvGraphicFramePr>
        <p:xfrm>
          <a:off x="857699" y="5159786"/>
          <a:ext cx="2264400" cy="158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10-14 Project w/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CEC3E18-C514-633F-1427-5EA4D34A1824}"/>
              </a:ext>
            </a:extLst>
          </p:cNvPr>
          <p:cNvSpPr txBox="1"/>
          <p:nvPr/>
        </p:nvSpPr>
        <p:spPr>
          <a:xfrm>
            <a:off x="1084567" y="58052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dozens of  crash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comm.  firmware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Table 30">
            <a:extLst>
              <a:ext uri="{FF2B5EF4-FFF2-40B4-BE49-F238E27FC236}">
                <a16:creationId xmlns:a16="http://schemas.microsoft.com/office/drawing/2014/main" id="{606590B4-0D42-8927-E910-D64BC3BA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454"/>
              </p:ext>
            </p:extLst>
          </p:nvPr>
        </p:nvGraphicFramePr>
        <p:xfrm>
          <a:off x="6155193" y="515059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Project w/ Hyundai/Mobis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394971-7B9A-AC1D-F4F8-695BCB67D869}"/>
              </a:ext>
            </a:extLst>
          </p:cNvPr>
          <p:cNvSpPr txBox="1"/>
          <p:nvPr/>
        </p:nvSpPr>
        <p:spPr>
          <a:xfrm>
            <a:off x="6261771" y="5787261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Acheived 90% branch cov. and reduced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by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auto. testing tech.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Table 30">
            <a:extLst>
              <a:ext uri="{FF2B5EF4-FFF2-40B4-BE49-F238E27FC236}">
                <a16:creationId xmlns:a16="http://schemas.microsoft.com/office/drawing/2014/main" id="{D633273E-F04A-DCA8-C5AE-A1306549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74943"/>
              </p:ext>
            </p:extLst>
          </p:nvPr>
        </p:nvGraphicFramePr>
        <p:xfrm>
          <a:off x="8888271" y="5150594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 Project w/ Natl. Security Research Inst.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EBE594-4554-EBAE-5581-3012585CBD2E}"/>
              </a:ext>
            </a:extLst>
          </p:cNvPr>
          <p:cNvSpPr txBox="1"/>
          <p:nvPr/>
        </p:nvSpPr>
        <p:spPr>
          <a:xfrm>
            <a:off x="9023421" y="57872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SW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software in the security equipments 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F389BA2B-4B18-8EEF-FADD-F124EA07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97" y="3697322"/>
            <a:ext cx="1825355" cy="1082328"/>
          </a:xfrm>
          <a:prstGeom prst="rect">
            <a:avLst/>
          </a:prstGeom>
        </p:spPr>
      </p:pic>
      <p:pic>
        <p:nvPicPr>
          <p:cNvPr id="19" name="Picture 2" descr="Network Security Assessment - Cellusys">
            <a:extLst>
              <a:ext uri="{FF2B5EF4-FFF2-40B4-BE49-F238E27FC236}">
                <a16:creationId xmlns:a16="http://schemas.microsoft.com/office/drawing/2014/main" id="{383A96A7-058C-4452-35AA-AE5CC3DD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44" y="38299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ì¼ì± ë¡ê³ ">
            <a:extLst>
              <a:ext uri="{FF2B5EF4-FFF2-40B4-BE49-F238E27FC236}">
                <a16:creationId xmlns:a16="http://schemas.microsoft.com/office/drawing/2014/main" id="{C95F49CD-E86C-825E-5AD0-31C3B62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82" y="34477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6B19E6-3A28-9739-2E87-0A848D5F4258}"/>
              </a:ext>
            </a:extLst>
          </p:cNvPr>
          <p:cNvGrpSpPr/>
          <p:nvPr/>
        </p:nvGrpSpPr>
        <p:grpSpPr>
          <a:xfrm>
            <a:off x="6168061" y="3429001"/>
            <a:ext cx="954108" cy="1105507"/>
            <a:chOff x="5145659" y="-2498884"/>
            <a:chExt cx="954108" cy="110550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6DD536-E3D7-193D-2587-3ED13DC3AF49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D2E01CF7-B862-1143-F578-C29B5B769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16" descr="Image result for ligë¥ì¤ì ë¡ê³ ">
            <a:extLst>
              <a:ext uri="{FF2B5EF4-FFF2-40B4-BE49-F238E27FC236}">
                <a16:creationId xmlns:a16="http://schemas.microsoft.com/office/drawing/2014/main" id="{F776A8F2-C85B-7CF0-68EF-AF2EE1F4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18" y="37779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97C59F-14AC-7DAE-2682-68CEA5232E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61" y="3667027"/>
            <a:ext cx="883828" cy="5656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CF9DCF-F5EB-5DFC-719F-914C3AF0F673}"/>
              </a:ext>
            </a:extLst>
          </p:cNvPr>
          <p:cNvSpPr/>
          <p:nvPr/>
        </p:nvSpPr>
        <p:spPr>
          <a:xfrm>
            <a:off x="5807968" y="2622864"/>
            <a:ext cx="3680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/>
              <a:t>movie</a:t>
            </a:r>
            <a:r>
              <a:rPr lang="ko-KR" altLang="en-US" sz="2000"/>
              <a:t> </a:t>
            </a:r>
            <a:r>
              <a:rPr lang="en-US" altLang="ko-KR" sz="2000"/>
              <a:t>link </a:t>
            </a:r>
            <a:r>
              <a:rPr lang="en-US" altLang="ko-KR" sz="2000" b="0" i="0" u="none" strike="noStrike">
                <a:solidFill>
                  <a:srgbClr val="0236B9"/>
                </a:solidFill>
                <a:effectLst/>
                <a:latin typeface="Calibri" panose="020F0502020204030204" pitchFamily="34" charset="0"/>
                <a:hlinkClick r:id="rId10" tooltip="Shortened URL for https://drive.google.com/file/d/1qcnSgPGGizTMSEq4NDBJtNkzNyNazc89/view?usp=sharing"/>
              </a:rPr>
              <a:t>https://bit.ly/3NS6RrQ</a:t>
            </a:r>
            <a:endParaRPr lang="en-US" altLang="ko-KR" sz="2000" b="0" i="0" u="none" strike="noStrike">
              <a:solidFill>
                <a:srgbClr val="0236B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23624" y="2252689"/>
            <a:ext cx="2679300" cy="3658092"/>
            <a:chOff x="-860601" y="2708922"/>
            <a:chExt cx="4856538" cy="2991652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-860601" y="2708922"/>
              <a:ext cx="4856538" cy="2991652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-860601" y="5205402"/>
              <a:ext cx="4856538" cy="495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prstClr val="black"/>
                  </a:solidFill>
                </a:rPr>
                <a:t>FSE '2011  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/>
          </a:bodyPr>
          <a:lstStyle/>
          <a:p>
            <a:r>
              <a:rPr lang="en-US" altLang="ko-KR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Concolic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Unit Testing Project w/ Samsung DMC  for 5 years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67" y="1121831"/>
            <a:ext cx="3156463" cy="4968552"/>
          </a:xfrm>
        </p:spPr>
        <p:txBody>
          <a:bodyPr>
            <a:noAutofit/>
          </a:bodyPr>
          <a:lstStyle/>
          <a:p>
            <a:pPr latinLnBrk="0"/>
            <a:r>
              <a:rPr lang="en-US" altLang="ko-KR" sz="2400" dirty="0"/>
              <a:t>Goal: To detect bugs in Samsung smartphones </a:t>
            </a:r>
          </a:p>
          <a:p>
            <a:pPr latinLnBrk="0"/>
            <a:r>
              <a:rPr lang="en-US" altLang="ko-KR" sz="2400" dirty="0"/>
              <a:t>Project period: ‘10~’14</a:t>
            </a:r>
          </a:p>
          <a:p>
            <a:pPr latinLnBrk="0"/>
            <a:r>
              <a:rPr lang="en-US" altLang="ko-KR" sz="2400" dirty="0"/>
              <a:t>Project funding:  400,000 USD  </a:t>
            </a:r>
          </a:p>
          <a:p>
            <a:pPr latinLnBrk="0"/>
            <a:r>
              <a:rPr lang="en-US" altLang="ko-KR" sz="2400" dirty="0"/>
              <a:t>Results: </a:t>
            </a:r>
          </a:p>
          <a:p>
            <a:pPr latinLnBrk="0"/>
            <a:r>
              <a:rPr lang="en-US" altLang="ko-KR" sz="2400" dirty="0"/>
              <a:t>Developed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unit-testing tool </a:t>
            </a:r>
            <a:r>
              <a:rPr lang="en-US" altLang="ko-KR" sz="2400" b="1" dirty="0"/>
              <a:t>CONBOL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Detected </a:t>
            </a:r>
            <a:r>
              <a:rPr lang="en-US" altLang="ko-KR" sz="2400" b="1" dirty="0"/>
              <a:t>hundreds crashes </a:t>
            </a:r>
            <a:r>
              <a:rPr lang="en-US" altLang="ko-KR" sz="2400" dirty="0"/>
              <a:t>in 4 MLOC smartphone SW 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1854" y="1064750"/>
            <a:ext cx="6429789" cy="587656"/>
            <a:chOff x="1366264" y="2662452"/>
            <a:chExt cx="4224123" cy="601059"/>
          </a:xfrm>
        </p:grpSpPr>
        <p:sp>
          <p:nvSpPr>
            <p:cNvPr id="7" name="TextBox 6"/>
            <p:cNvSpPr txBox="1"/>
            <p:nvPr/>
          </p:nvSpPr>
          <p:spPr>
            <a:xfrm>
              <a:off x="2633147" y="2662452"/>
              <a:ext cx="912448" cy="597403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 2011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6264" y="2662452"/>
              <a:ext cx="1447884" cy="597403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defRPr/>
              </a:pPr>
              <a:endParaRPr lang="en-US" altLang="ko-KR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76579" y="2666108"/>
              <a:ext cx="851517" cy="597403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2013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2413" y="2800344"/>
              <a:ext cx="382490" cy="314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9688" y="2662987"/>
              <a:ext cx="912448" cy="59740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8870" y="2678699"/>
              <a:ext cx="851517" cy="577745"/>
            </a:xfrm>
            <a:prstGeom prst="chevron">
              <a:avLst/>
            </a:prstGeom>
            <a:solidFill>
              <a:srgbClr val="0070C0"/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2014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</p:grpSp>
      <p:grpSp>
        <p:nvGrpSpPr>
          <p:cNvPr id="13" name="그룹 82"/>
          <p:cNvGrpSpPr/>
          <p:nvPr/>
        </p:nvGrpSpPr>
        <p:grpSpPr>
          <a:xfrm>
            <a:off x="4011507" y="944651"/>
            <a:ext cx="1733540" cy="927883"/>
            <a:chOff x="28575" y="5705076"/>
            <a:chExt cx="1733540" cy="722268"/>
          </a:xfrm>
        </p:grpSpPr>
        <p:grpSp>
          <p:nvGrpSpPr>
            <p:cNvPr id="14" name="그룹 35"/>
            <p:cNvGrpSpPr/>
            <p:nvPr/>
          </p:nvGrpSpPr>
          <p:grpSpPr>
            <a:xfrm rot="331429">
              <a:off x="62505" y="5705076"/>
              <a:ext cx="1699610" cy="722268"/>
              <a:chOff x="2267306" y="1854200"/>
              <a:chExt cx="1460144" cy="654050"/>
            </a:xfrm>
          </p:grpSpPr>
          <p:pic>
            <p:nvPicPr>
              <p:cNvPr id="16" name="Picture 5" descr="shadow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68538" y="1854200"/>
                <a:ext cx="1458912" cy="65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Group 22"/>
              <p:cNvGrpSpPr>
                <a:grpSpLocks/>
              </p:cNvGrpSpPr>
              <p:nvPr/>
            </p:nvGrpSpPr>
            <p:grpSpPr bwMode="auto">
              <a:xfrm rot="21274814">
                <a:off x="2267306" y="1885835"/>
                <a:ext cx="1418960" cy="500858"/>
                <a:chOff x="3099" y="248"/>
                <a:chExt cx="2138" cy="630"/>
              </a:xfrm>
            </p:grpSpPr>
            <p:sp>
              <p:nvSpPr>
                <p:cNvPr id="18" name="Oval 23"/>
                <p:cNvSpPr>
                  <a:spLocks noChangeArrowheads="1"/>
                </p:cNvSpPr>
                <p:nvPr/>
              </p:nvSpPr>
              <p:spPr bwMode="gray">
                <a:xfrm>
                  <a:off x="3099" y="297"/>
                  <a:ext cx="1958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B7B7B"/>
                    </a:gs>
                    <a:gs pos="50000">
                      <a:srgbClr val="DDDDDD"/>
                    </a:gs>
                    <a:gs pos="100000">
                      <a:srgbClr val="7B7B7B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lang="ko-KR" altLang="ko-KR" sz="1600">
                    <a:solidFill>
                      <a:srgbClr val="1F497D"/>
                    </a:solidFill>
                  </a:endParaRPr>
                </a:p>
              </p:txBody>
            </p:sp>
            <p:sp>
              <p:nvSpPr>
                <p:cNvPr id="19" name="Oval 24"/>
                <p:cNvSpPr>
                  <a:spLocks noChangeArrowheads="1"/>
                </p:cNvSpPr>
                <p:nvPr/>
              </p:nvSpPr>
              <p:spPr bwMode="gray">
                <a:xfrm>
                  <a:off x="3278" y="248"/>
                  <a:ext cx="1959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4F4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>
                    <a:lnSpc>
                      <a:spcPct val="90000"/>
                    </a:lnSpc>
                  </a:pP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Industrial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project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progress</a:t>
                  </a:r>
                  <a:endParaRPr lang="ko-KR" altLang="ko-KR" sz="1600" dirty="0">
                    <a:solidFill>
                      <a:srgbClr val="1F497D"/>
                    </a:solidFill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28575" y="5754891"/>
              <a:ext cx="1634327" cy="2395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57150">
                <a:bevelT w="25400" h="25400" prst="artDeco"/>
                <a:bevelB w="38100" h="38100" prst="angle"/>
              </a:sp3d>
            </a:bodyPr>
            <a:lstStyle/>
            <a:p>
              <a:pPr latinLnBrk="1"/>
              <a:endParaRPr lang="ko-KR" altLang="en-US" sz="14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HY헤드라인M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48511" y="2278248"/>
            <a:ext cx="3008915" cy="3866070"/>
            <a:chOff x="0" y="2708920"/>
            <a:chExt cx="4499992" cy="3456384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0" y="2708920"/>
              <a:ext cx="4499992" cy="3247595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33417" y="5259421"/>
              <a:ext cx="4466575" cy="905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en-US" altLang="ko-KR" sz="1600" kern="0" dirty="0">
                  <a:solidFill>
                    <a:prstClr val="black"/>
                  </a:solidFill>
                </a:rPr>
                <a:t>ICSE 2012, ICST 2012  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자유형 22"/>
          <p:cNvSpPr/>
          <p:nvPr/>
        </p:nvSpPr>
        <p:spPr>
          <a:xfrm rot="10800000">
            <a:off x="3459154" y="1659789"/>
            <a:ext cx="4095472" cy="593148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436899 w 7362772"/>
              <a:gd name="connsiteY3" fmla="*/ 590550 h 605664"/>
              <a:gd name="connsiteX4" fmla="*/ 241391 w 7362772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602573 w 7362772"/>
              <a:gd name="connsiteY3" fmla="*/ 598107 h 605664"/>
              <a:gd name="connsiteX4" fmla="*/ 241391 w 7362772"/>
              <a:gd name="connsiteY4" fmla="*/ 605664 h 605664"/>
              <a:gd name="connsiteX0" fmla="*/ 241391 w 7362772"/>
              <a:gd name="connsiteY0" fmla="*/ 605664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241391 w 7362772"/>
              <a:gd name="connsiteY4" fmla="*/ 605664 h 613221"/>
              <a:gd name="connsiteX0" fmla="*/ 593445 w 7362772"/>
              <a:gd name="connsiteY0" fmla="*/ 598107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593445 w 7362772"/>
              <a:gd name="connsiteY4" fmla="*/ 598107 h 613221"/>
              <a:gd name="connsiteX0" fmla="*/ 1111174 w 7880501"/>
              <a:gd name="connsiteY0" fmla="*/ 598107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1111174 w 7880501"/>
              <a:gd name="connsiteY4" fmla="*/ 598107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4341794 w 7880501"/>
              <a:gd name="connsiteY4" fmla="*/ 613221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4341794 w 7880501"/>
              <a:gd name="connsiteY4" fmla="*/ 613221 h 613221"/>
              <a:gd name="connsiteX0" fmla="*/ 2132240 w 7880501"/>
              <a:gd name="connsiteY0" fmla="*/ 605405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2132240 w 7880501"/>
              <a:gd name="connsiteY4" fmla="*/ 605405 h 613221"/>
              <a:gd name="connsiteX0" fmla="*/ 0 w 5748261"/>
              <a:gd name="connsiteY0" fmla="*/ 605664 h 613480"/>
              <a:gd name="connsiteX1" fmla="*/ 2646793 w 5748261"/>
              <a:gd name="connsiteY1" fmla="*/ 0 h 613480"/>
              <a:gd name="connsiteX2" fmla="*/ 5748261 w 5748261"/>
              <a:gd name="connsiteY2" fmla="*/ 259 h 613480"/>
              <a:gd name="connsiteX3" fmla="*/ 1361390 w 5748261"/>
              <a:gd name="connsiteY3" fmla="*/ 613480 h 613480"/>
              <a:gd name="connsiteX4" fmla="*/ 0 w 5748261"/>
              <a:gd name="connsiteY4" fmla="*/ 605664 h 613480"/>
              <a:gd name="connsiteX0" fmla="*/ 0 w 5418328"/>
              <a:gd name="connsiteY0" fmla="*/ 605664 h 613480"/>
              <a:gd name="connsiteX1" fmla="*/ 2646793 w 5418328"/>
              <a:gd name="connsiteY1" fmla="*/ 0 h 613480"/>
              <a:gd name="connsiteX2" fmla="*/ 5418328 w 5418328"/>
              <a:gd name="connsiteY2" fmla="*/ 259 h 613480"/>
              <a:gd name="connsiteX3" fmla="*/ 1361390 w 5418328"/>
              <a:gd name="connsiteY3" fmla="*/ 613480 h 613480"/>
              <a:gd name="connsiteX4" fmla="*/ 0 w 5418328"/>
              <a:gd name="connsiteY4" fmla="*/ 605664 h 6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328" h="613480">
                <a:moveTo>
                  <a:pt x="0" y="605664"/>
                </a:moveTo>
                <a:lnTo>
                  <a:pt x="2646793" y="0"/>
                </a:lnTo>
                <a:lnTo>
                  <a:pt x="5418328" y="259"/>
                </a:lnTo>
                <a:lnTo>
                  <a:pt x="1361390" y="613480"/>
                </a:lnTo>
                <a:lnTo>
                  <a:pt x="0" y="605664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rot="10800000">
            <a:off x="6391724" y="1659789"/>
            <a:ext cx="2310953" cy="628336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2209" h="628335">
                <a:moveTo>
                  <a:pt x="105530" y="628335"/>
                </a:moveTo>
                <a:lnTo>
                  <a:pt x="0" y="0"/>
                </a:lnTo>
                <a:lnTo>
                  <a:pt x="13352209" y="22671"/>
                </a:lnTo>
                <a:lnTo>
                  <a:pt x="6511330" y="613221"/>
                </a:lnTo>
                <a:lnTo>
                  <a:pt x="105530" y="628335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233233" y="2227660"/>
            <a:ext cx="2880320" cy="3671331"/>
            <a:chOff x="0" y="2708920"/>
            <a:chExt cx="4499992" cy="3456384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0" y="2708920"/>
              <a:ext cx="4499992" cy="3456384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3417" y="5697207"/>
              <a:ext cx="4466575" cy="263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kern="0" dirty="0">
                  <a:solidFill>
                    <a:prstClr val="black"/>
                  </a:solidFill>
                </a:rPr>
                <a:t>ASE 2013</a:t>
              </a: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06" y="4133774"/>
            <a:ext cx="1609555" cy="12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72" y="2328095"/>
            <a:ext cx="1601192" cy="2115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자유형 29"/>
          <p:cNvSpPr/>
          <p:nvPr/>
        </p:nvSpPr>
        <p:spPr>
          <a:xfrm rot="10800000">
            <a:off x="8702047" y="1650487"/>
            <a:ext cx="3091784" cy="613222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5943714 w 13352209"/>
              <a:gd name="connsiteY3" fmla="*/ 613221 h 628335"/>
              <a:gd name="connsiteX4" fmla="*/ 105530 w 13352209"/>
              <a:gd name="connsiteY4" fmla="*/ 628335 h 628335"/>
              <a:gd name="connsiteX0" fmla="*/ 12025505 w 25272184"/>
              <a:gd name="connsiteY0" fmla="*/ 605664 h 605664"/>
              <a:gd name="connsiteX1" fmla="*/ 0 w 25272184"/>
              <a:gd name="connsiteY1" fmla="*/ 0 h 605664"/>
              <a:gd name="connsiteX2" fmla="*/ 25272184 w 25272184"/>
              <a:gd name="connsiteY2" fmla="*/ 0 h 605664"/>
              <a:gd name="connsiteX3" fmla="*/ 17863689 w 25272184"/>
              <a:gd name="connsiteY3" fmla="*/ 590550 h 605664"/>
              <a:gd name="connsiteX4" fmla="*/ 12025505 w 25272184"/>
              <a:gd name="connsiteY4" fmla="*/ 605664 h 605664"/>
              <a:gd name="connsiteX0" fmla="*/ 12025505 w 17863689"/>
              <a:gd name="connsiteY0" fmla="*/ 613221 h 613221"/>
              <a:gd name="connsiteX1" fmla="*/ 0 w 17863689"/>
              <a:gd name="connsiteY1" fmla="*/ 7557 h 613221"/>
              <a:gd name="connsiteX2" fmla="*/ 13090227 w 17863689"/>
              <a:gd name="connsiteY2" fmla="*/ 0 h 613221"/>
              <a:gd name="connsiteX3" fmla="*/ 17863689 w 17863689"/>
              <a:gd name="connsiteY3" fmla="*/ 598107 h 613221"/>
              <a:gd name="connsiteX4" fmla="*/ 12025505 w 17863689"/>
              <a:gd name="connsiteY4" fmla="*/ 613221 h 6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3689" h="613221">
                <a:moveTo>
                  <a:pt x="12025505" y="613221"/>
                </a:moveTo>
                <a:lnTo>
                  <a:pt x="0" y="7557"/>
                </a:lnTo>
                <a:lnTo>
                  <a:pt x="13090227" y="0"/>
                </a:lnTo>
                <a:lnTo>
                  <a:pt x="17863689" y="598107"/>
                </a:lnTo>
                <a:lnTo>
                  <a:pt x="12025505" y="613221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3" name="Picture 15" descr="http://upload.wikimedia.org/wikipedia/commons/thumb/7/7b/Ramona_Street_Architectural_District%2C_Palo_Alto%2C_CA_5-27-2012_2-48-37_PM.JPG/320px-Ramona_Street_Architectural_District%2C_Palo_Alto%2C_CA_5-27-2012_2-48-37_P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601" y="4236586"/>
            <a:ext cx="1424952" cy="10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0" y="3603646"/>
            <a:ext cx="1386948" cy="1775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92" y="1820718"/>
            <a:ext cx="1412485" cy="17829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93" y="2442441"/>
            <a:ext cx="1710561" cy="114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25" y="4443562"/>
            <a:ext cx="1745294" cy="8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40" y="2278249"/>
            <a:ext cx="1856797" cy="23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391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E10EC674-A3F3-4F83-82BA-75F9075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462329"/>
            <a:ext cx="11168738" cy="43995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Successful Industrial Case: AI-based Automated SW Testing System 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B4079D-CA66-4219-83A0-3817482B9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045" y="867538"/>
            <a:ext cx="3756092" cy="5923743"/>
          </a:xfrm>
          <a:prstGeom prst="rect">
            <a:avLst/>
          </a:prstGeom>
        </p:spPr>
      </p:pic>
      <p:pic>
        <p:nvPicPr>
          <p:cNvPr id="15" name="Picture 2" descr="http://img.yonhapnews.co.kr/etc/inner/KR/2018/07/20/AKR20180720158800003_02_i.jpg">
            <a:extLst>
              <a:ext uri="{FF2B5EF4-FFF2-40B4-BE49-F238E27FC236}">
                <a16:creationId xmlns:a16="http://schemas.microsoft.com/office/drawing/2014/main" id="{3A8B42DD-32DE-411C-A99B-C0DA1512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48" y="2929534"/>
            <a:ext cx="4332632" cy="32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77DA81-8ACB-4C6F-B89B-951221BEFB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0077" y="833673"/>
            <a:ext cx="4246910" cy="22564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AED5A-CA80-4D41-BB9B-BC630DA81308}"/>
              </a:ext>
            </a:extLst>
          </p:cNvPr>
          <p:cNvSpPr/>
          <p:nvPr/>
        </p:nvSpPr>
        <p:spPr>
          <a:xfrm>
            <a:off x="6209584" y="6211670"/>
            <a:ext cx="4332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http://m.yna.co.kr/kr/contents/?cid=AKR20180720158800003&amp;mobile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8D4C9-94CD-6504-54F9-13FE0ACF16B2}"/>
              </a:ext>
            </a:extLst>
          </p:cNvPr>
          <p:cNvSpPr txBox="1"/>
          <p:nvPr/>
        </p:nvSpPr>
        <p:spPr>
          <a:xfrm>
            <a:off x="1131971" y="4826675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F5964-B087-D647-C4AA-D4739F8D0627}"/>
              </a:ext>
            </a:extLst>
          </p:cNvPr>
          <p:cNvSpPr txBox="1"/>
          <p:nvPr/>
        </p:nvSpPr>
        <p:spPr>
          <a:xfrm>
            <a:off x="6266676" y="867538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53% and 70%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8E482-63AD-72D0-CD3C-1E812BD19165}"/>
              </a:ext>
            </a:extLst>
          </p:cNvPr>
          <p:cNvSpPr txBox="1"/>
          <p:nvPr/>
        </p:nvSpPr>
        <p:spPr>
          <a:xfrm>
            <a:off x="8157364" y="3856509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68DD6-A32E-BC08-7902-F35BBA9383CC}"/>
              </a:ext>
            </a:extLst>
          </p:cNvPr>
          <p:cNvSpPr txBox="1"/>
          <p:nvPr/>
        </p:nvSpPr>
        <p:spPr>
          <a:xfrm>
            <a:off x="9513892" y="385288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FBBF0-FD66-102E-25F2-6B22BB15EA68}"/>
              </a:ext>
            </a:extLst>
          </p:cNvPr>
          <p:cNvSpPr txBox="1"/>
          <p:nvPr/>
        </p:nvSpPr>
        <p:spPr>
          <a:xfrm>
            <a:off x="6181409" y="4496887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2397-31B8-612B-7C04-0BFA7327B1F0}"/>
              </a:ext>
            </a:extLst>
          </p:cNvPr>
          <p:cNvSpPr txBox="1"/>
          <p:nvPr/>
        </p:nvSpPr>
        <p:spPr>
          <a:xfrm>
            <a:off x="8329017" y="5243231"/>
            <a:ext cx="22667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Reduction of manual testing effort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A1F01-9002-066C-623B-634B9792B615}"/>
              </a:ext>
            </a:extLst>
          </p:cNvPr>
          <p:cNvSpPr txBox="1"/>
          <p:nvPr/>
        </p:nvSpPr>
        <p:spPr>
          <a:xfrm>
            <a:off x="8614564" y="4342999"/>
            <a:ext cx="41778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794F1-BD91-CD4B-972E-7F979A673D34}"/>
              </a:ext>
            </a:extLst>
          </p:cNvPr>
          <p:cNvSpPr txBox="1"/>
          <p:nvPr/>
        </p:nvSpPr>
        <p:spPr>
          <a:xfrm>
            <a:off x="9927853" y="4350189"/>
            <a:ext cx="49096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4324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1E4BE2EE-6891-F445-93D4-365B8C03B63B}"/>
              </a:ext>
            </a:extLst>
          </p:cNvPr>
          <p:cNvSpPr txBox="1">
            <a:spLocks/>
          </p:cNvSpPr>
          <p:nvPr/>
        </p:nvSpPr>
        <p:spPr>
          <a:xfrm flipH="1" flipV="1">
            <a:off x="-975528" y="-978828"/>
            <a:ext cx="45719" cy="4571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ko-KR"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lang="ko-KR" altLang="en-US" sz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C3373-85CF-FB40-8205-2A11D590BB86}"/>
              </a:ext>
            </a:extLst>
          </p:cNvPr>
          <p:cNvSpPr txBox="1"/>
          <p:nvPr/>
        </p:nvSpPr>
        <p:spPr>
          <a:xfrm>
            <a:off x="1703611" y="410283"/>
            <a:ext cx="9144000" cy="492443"/>
          </a:xfrm>
          <a:prstGeom prst="rect">
            <a:avLst/>
          </a:prstGeom>
          <a:noFill/>
          <a:ln>
            <a:noFill/>
          </a:ln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MAIST Paper Presentation @ ICSE</a:t>
            </a:r>
            <a:r>
              <a:rPr lang="ko-KR" altLang="en-US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SEIP Track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188B2-176C-46C0-8B22-843A825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94" y="1047154"/>
            <a:ext cx="6584096" cy="3703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8D796-4B28-4A83-B3F4-007C216127A7}"/>
              </a:ext>
            </a:extLst>
          </p:cNvPr>
          <p:cNvSpPr txBox="1"/>
          <p:nvPr/>
        </p:nvSpPr>
        <p:spPr>
          <a:xfrm>
            <a:off x="5530894" y="4895136"/>
            <a:ext cx="499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ICSE 2019 SEIP Acceptance ratio: 20%</a:t>
            </a:r>
            <a:endParaRPr lang="ko-KR" altLang="en-US" i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E2FCB-279F-4662-BCBA-57B76CD0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" y="987507"/>
            <a:ext cx="5382420" cy="5788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279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511628" y="326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Remarks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838200" y="1260247"/>
            <a:ext cx="10515600" cy="5176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For undergraduate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Highly recommend URP studies or independent studies</a:t>
            </a:r>
          </a:p>
          <a:p>
            <a:pPr lvl="2">
              <a:lnSpc>
                <a:spcPct val="110000"/>
              </a:lnSpc>
            </a:pPr>
            <a:r>
              <a:rPr lang="ko-KR" altLang="en-US" dirty="0" err="1"/>
              <a:t>이아청</a:t>
            </a:r>
            <a:r>
              <a:rPr lang="ko-KR" altLang="en-US" dirty="0"/>
              <a:t> </a:t>
            </a:r>
            <a:r>
              <a:rPr lang="en-US" altLang="ko-KR" dirty="0"/>
              <a:t>detected several crash bugs in Hyundai </a:t>
            </a:r>
            <a:r>
              <a:rPr lang="en-US" altLang="ko-KR" dirty="0" err="1"/>
              <a:t>Mobis</a:t>
            </a:r>
            <a:r>
              <a:rPr lang="en-US" altLang="ko-KR" dirty="0"/>
              <a:t> SW during 2018 summer  interns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For 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Welcome research discussions to apply SW analysis techniques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Systematically testing/debugging C/C++ programs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Pre-requisite: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Proficiency in C/C++/Linux/Shell  </a:t>
            </a:r>
          </a:p>
          <a:p>
            <a:pPr>
              <a:lnSpc>
                <a:spcPct val="110000"/>
              </a:lnSpc>
            </a:pPr>
            <a:r>
              <a:rPr lang="en-US" altLang="ko-KR">
                <a:sym typeface="Wingdings" pitchFamily="2" charset="2"/>
              </a:rPr>
              <a:t>Expected </a:t>
            </a:r>
            <a:r>
              <a:rPr lang="en-US" altLang="ko-KR" dirty="0" err="1">
                <a:sym typeface="Wingdings" pitchFamily="2" charset="2"/>
              </a:rPr>
              <a:t>HW</a:t>
            </a:r>
            <a:r>
              <a:rPr lang="en-US" altLang="ko-KR" dirty="0">
                <a:sym typeface="Wingdings" pitchFamily="2" charset="2"/>
              </a:rPr>
              <a:t> time: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&gt;6 hours of analysis/programming  per week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99C3AF-7E72-4EA6-9D51-72AF6FB82122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10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88F3B-874B-45D8-A0E4-A324557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38FEA-A004-41CA-916C-58FBCF57F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860D1-4E4F-4D51-84A7-A6B8EBD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0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6" y="1003307"/>
            <a:ext cx="4224745" cy="4851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882744" y="1098500"/>
            <a:ext cx="3358243" cy="470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켈레니우스 총괄은 이날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현장에서 벤츠의 월드 프리미어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전 세계에 최초로 공개되는 차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로 연결성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커넥티비티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을 강조한 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콤팩트카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CLA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를 내놨다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IT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 위주인 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에서 자동차회사가 신차를 공개한 것은 극히 이례적인 일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 차량은 이제 디지털 혁신이 펼쳐지는 플랫폼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 됐다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고 그는 주장했다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또 켈레니우스 총괄은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… 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벤츠는 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이제 </a:t>
            </a:r>
            <a:r>
              <a:rPr lang="en-US" altLang="ko-KR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SW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기업처럼 기업 활동을 한다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＂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28" name="Picture 4" descr="http://image.chosun.com/sitedata/image/201901/09/201901090229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3429000"/>
            <a:ext cx="4382814" cy="24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ES 20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1027906"/>
            <a:ext cx="4405852" cy="24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1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FB691F-F6B9-45B9-B805-458D522A5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3748" y="424942"/>
            <a:ext cx="7288306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잘되는 음식점 요건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성공적인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개발회사 요건</a:t>
            </a:r>
          </a:p>
        </p:txBody>
      </p:sp>
      <p:pic>
        <p:nvPicPr>
          <p:cNvPr id="6" name="Picture 2" descr="The Best White Tablecloth Restaurants in Denver and Beyond - Eater ...">
            <a:extLst>
              <a:ext uri="{FF2B5EF4-FFF2-40B4-BE49-F238E27FC236}">
                <a16:creationId xmlns:a16="http://schemas.microsoft.com/office/drawing/2014/main" id="{FEB2D84D-3BB1-46C9-843B-4522EF7A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0" y="1176619"/>
            <a:ext cx="386815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895935E-F81A-4EB3-A8E3-1AEC88E7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684" y="4552611"/>
            <a:ext cx="4352731" cy="14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요리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영양가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단백질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콜레스트롤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앨러지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  </a:t>
            </a:r>
            <a:endParaRPr lang="en-US" altLang="ko-KR" sz="1500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4" descr="Our Approach - Software Development Company | Product Development ...">
            <a:extLst>
              <a:ext uri="{FF2B5EF4-FFF2-40B4-BE49-F238E27FC236}">
                <a16:creationId xmlns:a16="http://schemas.microsoft.com/office/drawing/2014/main" id="{B00DD2F0-31FF-4BA4-BD33-F787D9FC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8" y="1176619"/>
            <a:ext cx="404572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7146F43-66C3-4BF9-AE18-6C09BA88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08" y="4541327"/>
            <a:ext cx="4920958" cy="15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기능들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 Quality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유지보수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재사용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 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B7CADEB-14BB-4B3A-82AA-2DAC1C91B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0347" y="413157"/>
            <a:ext cx="4484594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Concolic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테스팅이란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171546-9828-4640-A32A-29D2C4E7B6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31" y="1312097"/>
            <a:ext cx="8218171" cy="5020516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실제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(concrete)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Symbolic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정보를 통합하여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rete + Symb</a:t>
            </a: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2000" dirty="0" err="1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endParaRPr lang="en-US" altLang="ko-KR" sz="2000" dirty="0">
              <a:solidFill>
                <a:srgbClr val="0000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가능한 수행 경로를 실제로 수행하고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실행한 수행 정보로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새로운 테스트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 생성 기술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학술적인 성공 뿐 아니라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성공적인 산업체 사례  연구 다수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항공 등의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Safety-critical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분야에도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적용 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상업화 시작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브이플러스랩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CROWN 2.0)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umans vs AI: Who's Better at Building Relationships? - ELE Times">
            <a:extLst>
              <a:ext uri="{FF2B5EF4-FFF2-40B4-BE49-F238E27FC236}">
                <a16:creationId xmlns:a16="http://schemas.microsoft.com/office/drawing/2014/main" id="{E263D4C5-78BE-42DA-B36A-09EFEB75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3" y="3818749"/>
            <a:ext cx="3854739" cy="24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vanced PHP: Debugging Techniques">
            <a:extLst>
              <a:ext uri="{FF2B5EF4-FFF2-40B4-BE49-F238E27FC236}">
                <a16:creationId xmlns:a16="http://schemas.microsoft.com/office/drawing/2014/main" id="{69DF55C0-0D29-4BA2-8CE3-FE70F53C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2" y="1180718"/>
            <a:ext cx="3833270" cy="2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F6AFC-8F2E-4E4D-BC4C-425C7AA081E7}"/>
              </a:ext>
            </a:extLst>
          </p:cNvPr>
          <p:cNvSpPr txBox="1"/>
          <p:nvPr/>
        </p:nvSpPr>
        <p:spPr>
          <a:xfrm>
            <a:off x="5525751" y="988952"/>
            <a:ext cx="5975769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 of SW becomes unreliable </a:t>
            </a: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high complexity of SW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0FDB6-3AFF-4251-B9AC-113B824FD6BD}"/>
              </a:ext>
            </a:extLst>
          </p:cNvPr>
          <p:cNvSpPr txBox="1"/>
          <p:nvPr/>
        </p:nvSpPr>
        <p:spPr>
          <a:xfrm>
            <a:off x="6231387" y="3072471"/>
            <a:ext cx="1948664" cy="746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caused by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Toyota SUA (sudden 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unintended acceleration) </a:t>
            </a:r>
            <a:endParaRPr lang="en-US" altLang="ko-KR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F3C8E-828D-4FE3-9877-E3EA638FB4CE}"/>
              </a:ext>
            </a:extLst>
          </p:cNvPr>
          <p:cNvSpPr txBox="1"/>
          <p:nvPr/>
        </p:nvSpPr>
        <p:spPr>
          <a:xfrm>
            <a:off x="8748869" y="3075997"/>
            <a:ext cx="1891121" cy="704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914400" latinLnBrk="1"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346 people died </a:t>
            </a: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Boeing 737 MAX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crash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4" descr="https://airwaysmag.com/wp-content/uploads/2018/10/Lionair-indonesia-plane-crash_001-4_3.jpg">
            <a:extLst>
              <a:ext uri="{FF2B5EF4-FFF2-40B4-BE49-F238E27FC236}">
                <a16:creationId xmlns:a16="http://schemas.microsoft.com/office/drawing/2014/main" id="{2C76F00B-298C-4FC6-96FA-6464B9F9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69" y="1906615"/>
            <a:ext cx="1891121" cy="11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1E2422-4882-4380-9761-FAD8DB69AF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6598" y="1906615"/>
            <a:ext cx="1963455" cy="1171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540611-1F7B-4FD7-ACE4-80C07CB6F984}"/>
              </a:ext>
            </a:extLst>
          </p:cNvPr>
          <p:cNvSpPr txBox="1"/>
          <p:nvPr/>
        </p:nvSpPr>
        <p:spPr>
          <a:xfrm>
            <a:off x="5575300" y="4113137"/>
            <a:ext cx="6451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Modern SW is too large and complex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human engineers to manually test  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Decreased product quality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low effectiveness and efficiency of SW bug detection</a:t>
            </a:r>
            <a:r>
              <a: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2" descr="http://bacikgroup.com/wp-content/uploads/2013/11/server-farm-shot.jpg">
            <a:extLst>
              <a:ext uri="{FF2B5EF4-FFF2-40B4-BE49-F238E27FC236}">
                <a16:creationId xmlns:a16="http://schemas.microsoft.com/office/drawing/2014/main" id="{DAFA21EC-733E-4DE5-9D48-33D9445E5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092564" y="5474788"/>
            <a:ext cx="1963455" cy="12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0E6D80-CEED-4550-BCF4-A10E22D89DB1}"/>
              </a:ext>
            </a:extLst>
          </p:cNvPr>
          <p:cNvSpPr txBox="1"/>
          <p:nvPr/>
        </p:nvSpPr>
        <p:spPr>
          <a:xfrm>
            <a:off x="8350888" y="5453135"/>
            <a:ext cx="2626939" cy="994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lvl="1" defTabSz="622300" latinLnBrk="1">
              <a:lnSpc>
                <a:spcPct val="110000"/>
              </a:lnSpc>
              <a:defRPr/>
            </a:pPr>
            <a:r>
              <a:rPr lang="en-US" altLang="ko-KR" b="1" kern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Scientific automated SW testing </a:t>
            </a:r>
            <a:r>
              <a:rPr lang="en-US" altLang="ko-KR" b="1" ker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is the solution to the problem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2B56EE28-306C-4647-817A-C858F3EA38B8}"/>
              </a:ext>
            </a:extLst>
          </p:cNvPr>
          <p:cNvSpPr txBox="1">
            <a:spLocks/>
          </p:cNvSpPr>
          <p:nvPr/>
        </p:nvSpPr>
        <p:spPr>
          <a:xfrm>
            <a:off x="1084883" y="399866"/>
            <a:ext cx="8229600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Necessity of Automated SW Testing</a:t>
            </a:r>
            <a:endParaRPr lang="ko-KR" altLang="en-US" sz="2600" b="1" dirty="0">
              <a:solidFill>
                <a:prstClr val="white"/>
              </a:solidFill>
              <a:effectLst>
                <a:outerShdw blurRad="1905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7FDAC-A201-4F4A-AE53-2C23B815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06" y="366419"/>
            <a:ext cx="7311838" cy="62837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Microsoft Security Risk Detection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794E3D6-4F31-4D45-B4A1-62F85680EDE0}"/>
              </a:ext>
            </a:extLst>
          </p:cNvPr>
          <p:cNvSpPr txBox="1">
            <a:spLocks/>
          </p:cNvSpPr>
          <p:nvPr/>
        </p:nvSpPr>
        <p:spPr>
          <a:xfrm>
            <a:off x="1717507" y="1236022"/>
            <a:ext cx="3570463" cy="521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Azure-based cloud service to find security bugs in x86 windows binary 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Based on concolic testing techniques  of SAGE</a:t>
            </a:r>
          </a:p>
          <a:p>
            <a:pPr marL="0" indent="0">
              <a:buNone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2CBF0-79B3-43C5-96D0-74D30A5E4B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107" y="1214423"/>
            <a:ext cx="4707674" cy="45291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6465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DFE0E0-7830-4A8C-81D4-4FBFAF84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54" y="66960"/>
            <a:ext cx="8120195" cy="874796"/>
          </a:xfrm>
          <a:effectLst>
            <a:outerShdw blurRad="88900" dist="38100" dir="2700000" algn="ctr" rotWithShape="0">
              <a:srgbClr val="000000">
                <a:alpha val="8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 Aug DARPA Cyber Grand Challenge </a:t>
            </a:r>
            <a:b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-the world's 1</a:t>
            </a:r>
            <a:r>
              <a:rPr lang="en-US" altLang="ko-KR" sz="2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all-machine hacking tournament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2AF50A-C540-4CBF-8581-7C1E127D67C0}"/>
              </a:ext>
            </a:extLst>
          </p:cNvPr>
          <p:cNvSpPr txBox="1">
            <a:spLocks/>
          </p:cNvSpPr>
          <p:nvPr/>
        </p:nvSpPr>
        <p:spPr>
          <a:xfrm>
            <a:off x="489858" y="1191056"/>
            <a:ext cx="5614776" cy="549117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Each team’s Cyber Reasoning System  </a:t>
            </a: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automatically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identifies security flaws and applies patches to its own system in a hack-and-defend style contest targeting a new Linux-based OS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DECREE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Mayhem won the best score, which is CMU’s  concolic testing based tool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14944-5D5E-4277-B0B4-14432D066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33801"/>
            <a:ext cx="4141206" cy="2325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27B3A-5090-4A93-9905-3F785B7506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6" y="1230266"/>
            <a:ext cx="3657600" cy="2438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6D0B0BF-2F87-474D-9515-4B100F74B870}"/>
              </a:ext>
            </a:extLst>
          </p:cNvPr>
          <p:cNvSpPr/>
          <p:nvPr/>
        </p:nvSpPr>
        <p:spPr>
          <a:xfrm>
            <a:off x="6104632" y="3894312"/>
            <a:ext cx="4141206" cy="4086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5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556F1EE-2BB4-4B5D-8C86-1AA25B14E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6400" y="411389"/>
            <a:ext cx="3905735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검증 기술 동향</a:t>
            </a:r>
          </a:p>
        </p:txBody>
      </p:sp>
      <p:sp>
        <p:nvSpPr>
          <p:cNvPr id="24" name="아래쪽 화살표 49">
            <a:extLst>
              <a:ext uri="{FF2B5EF4-FFF2-40B4-BE49-F238E27FC236}">
                <a16:creationId xmlns:a16="http://schemas.microsoft.com/office/drawing/2014/main" id="{7429BEF7-1482-4A0A-9978-82E49555C516}"/>
              </a:ext>
            </a:extLst>
          </p:cNvPr>
          <p:cNvSpPr/>
          <p:nvPr/>
        </p:nvSpPr>
        <p:spPr>
          <a:xfrm rot="10800000">
            <a:off x="9208296" y="1184205"/>
            <a:ext cx="243935" cy="4332657"/>
          </a:xfrm>
          <a:prstGeom prst="downArrow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4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1B4C69-D06D-477C-850E-32B44C2EAA68}"/>
              </a:ext>
            </a:extLst>
          </p:cNvPr>
          <p:cNvSpPr txBox="1"/>
          <p:nvPr/>
        </p:nvSpPr>
        <p:spPr>
          <a:xfrm>
            <a:off x="9528373" y="1393901"/>
            <a:ext cx="1139628" cy="1508105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 효과 향상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만족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어려움</a:t>
            </a: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8F3FDDFD-260F-44FE-B2CA-5793DE824EEA}"/>
              </a:ext>
            </a:extLst>
          </p:cNvPr>
          <p:cNvSpPr txBox="1">
            <a:spLocks/>
          </p:cNvSpPr>
          <p:nvPr/>
        </p:nvSpPr>
        <p:spPr>
          <a:xfrm>
            <a:off x="1700804" y="1089453"/>
            <a:ext cx="4862680" cy="391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SW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수행 가능한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다양한 동작들을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 테스팅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(1970~): 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간편하나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오류 검출력은 매우 낮음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(1980~):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검출력이 제일 높지만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CPU/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사용량이 엄청나게 많기에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에만 적용가능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(&lt;1KLOC) 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(2000~):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프로그램의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집중하여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확률적 기술을 통해 생성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매우 크나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직접 고려하지 않기에 오류 검출력에 한계가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 testing (2005~):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100%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정확도로 분석하여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수행경로를 검사하는 기술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정도이나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검출력이 매우 높음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사실상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6" name="Group 35">
            <a:extLst>
              <a:ext uri="{FF2B5EF4-FFF2-40B4-BE49-F238E27FC236}">
                <a16:creationId xmlns:a16="http://schemas.microsoft.com/office/drawing/2014/main" id="{9E39F105-9AD7-4C74-B239-2D1C289524AE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749281"/>
            <a:ext cx="946734" cy="521362"/>
            <a:chOff x="2332" y="3448"/>
            <a:chExt cx="801" cy="621"/>
          </a:xfrm>
          <a:noFill/>
        </p:grpSpPr>
        <p:sp>
          <p:nvSpPr>
            <p:cNvPr id="57" name="Text Box 20">
              <a:extLst>
                <a:ext uri="{FF2B5EF4-FFF2-40B4-BE49-F238E27FC236}">
                  <a16:creationId xmlns:a16="http://schemas.microsoft.com/office/drawing/2014/main" id="{6DA9E104-FD08-4DA0-BCEC-AE3AFD1E6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" y="3448"/>
              <a:ext cx="801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Node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NC</a:t>
              </a: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09764990-6EAA-4260-84C1-181FD1211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" y="3771"/>
              <a:ext cx="68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Group 36">
            <a:extLst>
              <a:ext uri="{FF2B5EF4-FFF2-40B4-BE49-F238E27FC236}">
                <a16:creationId xmlns:a16="http://schemas.microsoft.com/office/drawing/2014/main" id="{4FE788F3-868F-4105-B96A-6E193BFC05E8}"/>
              </a:ext>
            </a:extLst>
          </p:cNvPr>
          <p:cNvGrpSpPr>
            <a:grpSpLocks/>
          </p:cNvGrpSpPr>
          <p:nvPr/>
        </p:nvGrpSpPr>
        <p:grpSpPr bwMode="auto">
          <a:xfrm>
            <a:off x="6906332" y="4146484"/>
            <a:ext cx="921914" cy="521362"/>
            <a:chOff x="2342" y="2730"/>
            <a:chExt cx="780" cy="621"/>
          </a:xfrm>
          <a:noFill/>
        </p:grpSpPr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B68073D-BE73-496F-88FF-74E82B879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2" y="2730"/>
              <a:ext cx="780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</a:t>
              </a: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F8E15E3-F6B9-4C15-8FB4-8E30C6A3B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" y="3053"/>
              <a:ext cx="66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2" name="Group 37">
            <a:extLst>
              <a:ext uri="{FF2B5EF4-FFF2-40B4-BE49-F238E27FC236}">
                <a16:creationId xmlns:a16="http://schemas.microsoft.com/office/drawing/2014/main" id="{F652B001-A66E-4CF4-86EE-8B7E01E1B9E5}"/>
              </a:ext>
            </a:extLst>
          </p:cNvPr>
          <p:cNvGrpSpPr>
            <a:grpSpLocks/>
          </p:cNvGrpSpPr>
          <p:nvPr/>
        </p:nvGrpSpPr>
        <p:grpSpPr bwMode="auto">
          <a:xfrm>
            <a:off x="6919334" y="3543689"/>
            <a:ext cx="897093" cy="521363"/>
            <a:chOff x="2360" y="2012"/>
            <a:chExt cx="759" cy="621"/>
          </a:xfrm>
          <a:noFill/>
        </p:grpSpPr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8921FCE3-95B8-4FDA-AA38-0EC9E4004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Edge-Pair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EPC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F29A3BEF-4C61-4482-BFCB-DD9E26118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CB7B8FCC-41EB-4329-8A43-3257981298C3}"/>
              </a:ext>
            </a:extLst>
          </p:cNvPr>
          <p:cNvGrpSpPr>
            <a:grpSpLocks/>
          </p:cNvGrpSpPr>
          <p:nvPr/>
        </p:nvGrpSpPr>
        <p:grpSpPr bwMode="auto">
          <a:xfrm>
            <a:off x="6680798" y="2803725"/>
            <a:ext cx="1290679" cy="521362"/>
            <a:chOff x="3153" y="1294"/>
            <a:chExt cx="1092" cy="621"/>
          </a:xfrm>
          <a:noFill/>
        </p:grpSpPr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6EE11D88-13F5-4FF5-99A8-33394B8B4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294"/>
              <a:ext cx="1092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Prime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PPC</a:t>
              </a:r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E02EA916-FB56-49A8-A8A3-A9A87809D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599"/>
              <a:ext cx="9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Group 39">
            <a:extLst>
              <a:ext uri="{FF2B5EF4-FFF2-40B4-BE49-F238E27FC236}">
                <a16:creationId xmlns:a16="http://schemas.microsoft.com/office/drawing/2014/main" id="{68B7D191-EB96-4751-A429-609FF21C17BA}"/>
              </a:ext>
            </a:extLst>
          </p:cNvPr>
          <p:cNvGrpSpPr>
            <a:grpSpLocks/>
          </p:cNvGrpSpPr>
          <p:nvPr/>
        </p:nvGrpSpPr>
        <p:grpSpPr bwMode="auto">
          <a:xfrm>
            <a:off x="6676070" y="2200927"/>
            <a:ext cx="1298953" cy="521362"/>
            <a:chOff x="3145" y="576"/>
            <a:chExt cx="1099" cy="621"/>
          </a:xfrm>
          <a:noFill/>
        </p:grpSpPr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2D062507-86B9-49CF-BB0D-DB5DEE29C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5" y="576"/>
              <a:ext cx="109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Complete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CPC</a:t>
              </a:r>
            </a:p>
          </p:txBody>
        </p:sp>
        <p:sp>
          <p:nvSpPr>
            <p:cNvPr id="70" name="Line 33">
              <a:extLst>
                <a:ext uri="{FF2B5EF4-FFF2-40B4-BE49-F238E27FC236}">
                  <a16:creationId xmlns:a16="http://schemas.microsoft.com/office/drawing/2014/main" id="{417B6A88-CABC-44FE-8A18-91E579FF7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899"/>
              <a:ext cx="93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1" name="Line 54">
            <a:extLst>
              <a:ext uri="{FF2B5EF4-FFF2-40B4-BE49-F238E27FC236}">
                <a16:creationId xmlns:a16="http://schemas.microsoft.com/office/drawing/2014/main" id="{E6165945-C211-4E88-8917-42CDEBC7D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4573820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Line 55">
            <a:extLst>
              <a:ext uri="{FF2B5EF4-FFF2-40B4-BE49-F238E27FC236}">
                <a16:creationId xmlns:a16="http://schemas.microsoft.com/office/drawing/2014/main" id="{84203671-0DC6-4F3C-9175-CF43AB43A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397353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Line 57">
            <a:extLst>
              <a:ext uri="{FF2B5EF4-FFF2-40B4-BE49-F238E27FC236}">
                <a16:creationId xmlns:a16="http://schemas.microsoft.com/office/drawing/2014/main" id="{73F729CF-9875-4D6F-BC68-88EFDAA3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953" y="263077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Line 66">
            <a:extLst>
              <a:ext uri="{FF2B5EF4-FFF2-40B4-BE49-F238E27FC236}">
                <a16:creationId xmlns:a16="http://schemas.microsoft.com/office/drawing/2014/main" id="{A2C33963-C6A4-4677-B534-3F3AB01C9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7288" y="3315856"/>
            <a:ext cx="1" cy="20974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 Box 32">
            <a:extLst>
              <a:ext uri="{FF2B5EF4-FFF2-40B4-BE49-F238E27FC236}">
                <a16:creationId xmlns:a16="http://schemas.microsoft.com/office/drawing/2014/main" id="{FD187609-8104-4D56-8D9B-6C73B3AAE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763" y="1472450"/>
            <a:ext cx="1298953" cy="52148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Complete Value Coverage</a:t>
            </a:r>
          </a:p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CVC</a:t>
            </a:r>
          </a:p>
        </p:txBody>
      </p:sp>
      <p:sp>
        <p:nvSpPr>
          <p:cNvPr id="76" name="Line 33">
            <a:extLst>
              <a:ext uri="{FF2B5EF4-FFF2-40B4-BE49-F238E27FC236}">
                <a16:creationId xmlns:a16="http://schemas.microsoft.com/office/drawing/2014/main" id="{7B6AF68F-C6DD-4942-8B8D-CAB3FE2C7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338" y="1750138"/>
            <a:ext cx="110866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DC94EBD9-5304-4FB1-99F7-7F86C20536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8381" y="1949942"/>
            <a:ext cx="26573" cy="25816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EAD87C-9A41-46FC-867E-657F285389FB}"/>
              </a:ext>
            </a:extLst>
          </p:cNvPr>
          <p:cNvSpPr txBox="1"/>
          <p:nvPr/>
        </p:nvSpPr>
        <p:spPr>
          <a:xfrm>
            <a:off x="8158548" y="221344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306803-69F4-4532-9A1E-C430D76533CE}"/>
              </a:ext>
            </a:extLst>
          </p:cNvPr>
          <p:cNvSpPr/>
          <p:nvPr/>
        </p:nvSpPr>
        <p:spPr>
          <a:xfrm>
            <a:off x="6636939" y="2130216"/>
            <a:ext cx="2409544" cy="621226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DB7F9-CF07-4DE9-9360-DDBBAEAAA39F}"/>
              </a:ext>
            </a:extLst>
          </p:cNvPr>
          <p:cNvSpPr txBox="1"/>
          <p:nvPr/>
        </p:nvSpPr>
        <p:spPr>
          <a:xfrm>
            <a:off x="8070041" y="1494894"/>
            <a:ext cx="9236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b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FDF704-BF40-48E4-ADDF-446F90CB0F03}"/>
              </a:ext>
            </a:extLst>
          </p:cNvPr>
          <p:cNvSpPr txBox="1"/>
          <p:nvPr/>
        </p:nvSpPr>
        <p:spPr>
          <a:xfrm>
            <a:off x="8248334" y="3420728"/>
            <a:ext cx="969817" cy="923330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화이트 박스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hierarchy</a:t>
            </a:r>
            <a:endParaRPr lang="ko-KR" altLang="en-US" sz="15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07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478" y="506131"/>
            <a:ext cx="11643433" cy="365125"/>
          </a:xfrm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and Economic Loss due to High Complexity of SW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7056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(2010s) Toyota sudden </a:t>
            </a:r>
            <a:b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u="sng" dirty="0">
                <a:solidFill>
                  <a:prstClr val="black"/>
                </a:solidFill>
              </a:rPr>
              <a:t>unintended acceleration</a:t>
            </a:r>
            <a:endParaRPr lang="en-US" altLang="ko-KR" u="sng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since 2002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Fined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1.2 billion USD 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 2014  </a:t>
            </a:r>
          </a:p>
        </p:txBody>
      </p:sp>
      <p:pic>
        <p:nvPicPr>
          <p:cNvPr id="9" name="Picture 6" descr="Image result for 2003 electricity blackout in new york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3" y="2370714"/>
            <a:ext cx="2880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102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(2003) US &amp; Canada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7 states in US and 1 state in Canada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suffered 3 days electricity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Caused by the failures of MISO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monitoring  SW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50 million people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suffered and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economic loss  of 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6 billion USD </a:t>
            </a:r>
            <a:endParaRPr lang="ko-KR" altLang="en-US" sz="16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5307" y="1047264"/>
            <a:ext cx="8531230" cy="1563063"/>
            <a:chOff x="231770" y="1313596"/>
            <a:chExt cx="8531230" cy="1563063"/>
          </a:xfrm>
        </p:grpSpPr>
        <p:sp>
          <p:nvSpPr>
            <p:cNvPr id="12" name="빗면 11"/>
            <p:cNvSpPr/>
            <p:nvPr/>
          </p:nvSpPr>
          <p:spPr>
            <a:xfrm>
              <a:off x="231770" y="1313596"/>
              <a:ext cx="8531230" cy="1151466"/>
            </a:xfrm>
            <a:prstGeom prst="bevel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1491664"/>
              <a:ext cx="821551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Although most areas of modern society depend on SW, </a:t>
              </a:r>
              <a:b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</a:b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reliability of SW </a:t>
              </a: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is not improved much due to its </a:t>
              </a: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high complexity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 </a:t>
              </a:r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01263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(2018-2019) Boeing 737 MAX </a:t>
            </a:r>
          </a:p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346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in 2 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2019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Boeing 737 MAX is banned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all over the world</a:t>
            </a:r>
          </a:p>
        </p:txBody>
      </p:sp>
      <p:pic>
        <p:nvPicPr>
          <p:cNvPr id="1028" name="Picture 4" descr="https://airwaysmag.com/wp-content/uploads/2018/10/Lionair-indonesia-plane-crash_001-4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65" y="2370714"/>
            <a:ext cx="3028853" cy="19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>
          <a:xfrm>
            <a:off x="189235" y="64173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B5FF2A-8675-41EA-8D8E-C814BBBEEC85}" type="datetime1">
              <a:rPr lang="ko-KR" altLang="en-US" smtClean="0"/>
              <a:pPr/>
              <a:t>2025-02-25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11137900" y="6417309"/>
            <a:ext cx="781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A1B628-B272-4CC6-BE97-1E2C59277CE8}" type="slidenum">
              <a:rPr lang="ko-KR" altLang="en-US" smtClean="0"/>
              <a:pPr algn="r"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480" y="2370714"/>
            <a:ext cx="3028853" cy="1908000"/>
          </a:xfrm>
          <a:prstGeom prst="rect">
            <a:avLst/>
          </a:prstGeom>
        </p:spPr>
      </p:pic>
      <p:pic>
        <p:nvPicPr>
          <p:cNvPr id="5" name="Picture 4" descr="Flag of the United States of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4" y="5250700"/>
            <a:ext cx="686681" cy="3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Canada (Pantone)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5" y="5699887"/>
            <a:ext cx="704122" cy="3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yota Logo, HD, Mea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7" y="5081561"/>
            <a:ext cx="1133729" cy="9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: Boeing Korea - Ho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859" y="5503066"/>
            <a:ext cx="1913179" cy="7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mage.yes24.com/goods/13768686/L">
            <a:extLst>
              <a:ext uri="{FF2B5EF4-FFF2-40B4-BE49-F238E27FC236}">
                <a16:creationId xmlns:a16="http://schemas.microsoft.com/office/drawing/2014/main" id="{7BFDA575-21CD-A4DF-92C5-7D1B8D5C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695" y="822269"/>
            <a:ext cx="1520332" cy="2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3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7C1343-0346-4244-96B5-615828E4BC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8208" y="811688"/>
            <a:ext cx="3471526" cy="60463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04399-32AB-4277-BA7E-635046D66C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539" y="820272"/>
            <a:ext cx="4453455" cy="4271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3E7EA-4238-46C1-ABF7-74B2A7E787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539" y="3853898"/>
            <a:ext cx="4456887" cy="26230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5920EC-C7DB-445B-B35E-CAB9F44C093B}"/>
              </a:ext>
            </a:extLst>
          </p:cNvPr>
          <p:cNvSpPr/>
          <p:nvPr/>
        </p:nvSpPr>
        <p:spPr>
          <a:xfrm>
            <a:off x="5635978" y="6215352"/>
            <a:ext cx="47617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중앙일보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“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테슬라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사고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태양 역광 탓”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자율주행차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또 날씨 오작동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DFE328E9-DD4E-402C-A82C-D1AFC80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16" y="447690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Accidents of Autonomous Vehicle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30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51134-E931-44C6-9614-B4D4B4B4D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3113" y="849240"/>
            <a:ext cx="5216013" cy="5995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2A99A-9BCE-43C4-B0D8-A303B0BCAEB2}"/>
              </a:ext>
            </a:extLst>
          </p:cNvPr>
          <p:cNvSpPr txBox="1"/>
          <p:nvPr/>
        </p:nvSpPr>
        <p:spPr>
          <a:xfrm>
            <a:off x="7580061" y="845444"/>
            <a:ext cx="318540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weakness of Data Driven AI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 Learning SW (adversarial example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4B1074A4-CA9F-4B29-8A90-49021A1CC6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9537" y="1784799"/>
            <a:ext cx="1903452" cy="1915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D2BFF-1980-4261-84AE-BABC5668B148}"/>
              </a:ext>
            </a:extLst>
          </p:cNvPr>
          <p:cNvSpPr txBox="1"/>
          <p:nvPr/>
        </p:nvSpPr>
        <p:spPr>
          <a:xfrm>
            <a:off x="8141102" y="3616526"/>
            <a:ext cx="163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image</a:t>
            </a:r>
          </a:p>
          <a:p>
            <a:pPr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(street sign)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86ECAF3-57A1-4423-A760-2BC50B84B1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7112" y="4263274"/>
            <a:ext cx="1915651" cy="1915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345C0-71DE-4CD7-8894-39A1D5B3F3AF}"/>
              </a:ext>
            </a:extLst>
          </p:cNvPr>
          <p:cNvSpPr txBox="1"/>
          <p:nvPr/>
        </p:nvSpPr>
        <p:spPr>
          <a:xfrm>
            <a:off x="8259023" y="6141515"/>
            <a:ext cx="121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</a:t>
            </a:r>
            <a:b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bird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nest)</a:t>
            </a:r>
            <a:endParaRPr 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331EB817-32AC-436F-AEEA-FBE3AECC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549" y="454607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Bugs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Autopilot SW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69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A81C9-611C-4080-9B1E-C5036798D4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086" y="838445"/>
            <a:ext cx="4611736" cy="4657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E36AF-1714-496B-9394-1D20FA1631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963" y="4370051"/>
            <a:ext cx="4769786" cy="232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9A485-34B3-4383-A883-E6715545CF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792" y="838445"/>
            <a:ext cx="3944485" cy="594828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691A610E-E738-4EDD-928B-29EC106C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07" y="454608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Boieng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737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Crash due to SW Bugs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3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41ADB404-2989-4D00-A66A-2F0FF689FB8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783616"/>
            <a:ext cx="8135596" cy="604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66417-B103-48AA-8334-9DED3AF70886}"/>
              </a:ext>
            </a:extLst>
          </p:cNvPr>
          <p:cNvSpPr txBox="1"/>
          <p:nvPr/>
        </p:nvSpPr>
        <p:spPr>
          <a:xfrm>
            <a:off x="8392280" y="2228671"/>
            <a:ext cx="365914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Static analysis falls short of detecting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such complex bugs accurately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High false negatives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High false positives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A9D51-3790-4E76-A0DF-20C8603384B7}"/>
              </a:ext>
            </a:extLst>
          </p:cNvPr>
          <p:cNvSpPr txBox="1"/>
          <p:nvPr/>
        </p:nvSpPr>
        <p:spPr>
          <a:xfrm>
            <a:off x="8392280" y="4220999"/>
            <a:ext cx="3701013" cy="12192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rgbClr val="00B050"/>
                </a:solidFill>
              </a:rPr>
              <a:t>Systematic and dynamic analysis 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>
                <a:solidFill>
                  <a:srgbClr val="00B050"/>
                </a:solidFill>
              </a:rPr>
              <a:t>(i.e. automated </a:t>
            </a:r>
            <a:r>
              <a:rPr lang="en-US" altLang="ko-KR" dirty="0" err="1">
                <a:solidFill>
                  <a:srgbClr val="00B050"/>
                </a:solidFill>
              </a:rPr>
              <a:t>sw</a:t>
            </a:r>
            <a:r>
              <a:rPr lang="en-US" altLang="ko-KR" dirty="0">
                <a:solidFill>
                  <a:srgbClr val="00B050"/>
                </a:solidFill>
              </a:rPr>
              <a:t> testing) is 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>
                <a:solidFill>
                  <a:srgbClr val="00B050"/>
                </a:solidFill>
              </a:rPr>
              <a:t>MUST for high quality SW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429AE3A-1B52-44BA-8D87-EE2DF96F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82" y="480246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Causes of Toyota SUA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15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4CCA7-C939-4F5D-808B-FD219282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9" y="327664"/>
            <a:ext cx="7315200" cy="67029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Size and Complexity of Modern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5F6B1-7D45-4605-9EAE-35BB3DC098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855" y="896654"/>
            <a:ext cx="9108281" cy="531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78B90-7FDA-4A46-A303-1D9BAAA56AEC}"/>
              </a:ext>
            </a:extLst>
          </p:cNvPr>
          <p:cNvSpPr txBox="1"/>
          <p:nvPr/>
        </p:nvSpPr>
        <p:spPr>
          <a:xfrm>
            <a:off x="3429000" y="6085716"/>
            <a:ext cx="712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A.Busnelli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Counting, 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https://www.linkedin.com/pulse/20140626152045-3625632-car-software-100m-lines-of-code-and-counting</a:t>
            </a:r>
            <a:endParaRPr lang="en-US" altLang="ko-KR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http://www.informationisbeautiful.net/visualizations/million-lines-of-code/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7560</TotalTime>
  <Words>1943</Words>
  <Application>Microsoft Office PowerPoint</Application>
  <PresentationFormat>와이드스크린</PresentationFormat>
  <Paragraphs>264</Paragraphs>
  <Slides>32</Slides>
  <Notes>3</Notes>
  <HiddenSlides>6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6" baseType="lpstr">
      <vt:lpstr>HY헤드라인M</vt:lpstr>
      <vt:lpstr>나눔바른고딕</vt:lpstr>
      <vt:lpstr>나눔스퀘어</vt:lpstr>
      <vt:lpstr>Arial</vt:lpstr>
      <vt:lpstr>AU Passata</vt:lpstr>
      <vt:lpstr>나눔스퀘어 Bold</vt:lpstr>
      <vt:lpstr>Symbol</vt:lpstr>
      <vt:lpstr>Gill Sans MT</vt:lpstr>
      <vt:lpstr>Calibri Light</vt:lpstr>
      <vt:lpstr>나눔고딕</vt:lpstr>
      <vt:lpstr>휴먼모음T</vt:lpstr>
      <vt:lpstr>맑은 고딕</vt:lpstr>
      <vt:lpstr>Calibri</vt:lpstr>
      <vt:lpstr>Office 테마</vt:lpstr>
      <vt:lpstr>PowerPoint 프레젠테이션</vt:lpstr>
      <vt:lpstr>Software Testing Verification (SWTV) Group</vt:lpstr>
      <vt:lpstr>PowerPoint 프레젠테이션</vt:lpstr>
      <vt:lpstr>Social and Economic Loss due to High Complexity of SW</vt:lpstr>
      <vt:lpstr>Accidents of Autonomous Vehicle</vt:lpstr>
      <vt:lpstr>Bugs of Autopilot SW</vt:lpstr>
      <vt:lpstr>Boieng 737 MAX Crash due to SW Bugs</vt:lpstr>
      <vt:lpstr>SW Causes of Toyota SUA</vt:lpstr>
      <vt:lpstr>Size and Complexity of Modern SW</vt:lpstr>
      <vt:lpstr>SE Research Topic Trends among 11 Major Topics  (1992-2016) </vt:lpstr>
      <vt:lpstr>ICSE 2018 Topics (Top SE conf. w/ accept. rate: 20%) </vt:lpstr>
      <vt:lpstr>ICSE 2019 Topics  </vt:lpstr>
      <vt:lpstr>ICSE 2020 Topics   </vt:lpstr>
      <vt:lpstr>ICSE 2021 Topics   </vt:lpstr>
      <vt:lpstr>How to Improve the Quality of SW</vt:lpstr>
      <vt:lpstr>Significance of Automated SW Testing</vt:lpstr>
      <vt:lpstr>PowerPoint 프레젠테이션</vt:lpstr>
      <vt:lpstr>Strong IT Industry in South Korea</vt:lpstr>
      <vt:lpstr>Embedded Software in 2 Different Domains</vt:lpstr>
      <vt:lpstr>Automated Testing Machine (?) vs. Washing Machine</vt:lpstr>
      <vt:lpstr>Roadmap for Improving Quality of SW Product and Service </vt:lpstr>
      <vt:lpstr>Concolic Unit Testing Project w/ Samsung DMC  for 5 years</vt:lpstr>
      <vt:lpstr>Successful Industrial Case: AI-based Automated SW Testing System </vt:lpstr>
      <vt:lpstr>PowerPoint 프레젠테이션</vt:lpstr>
      <vt:lpstr>Final Remarks  </vt:lpstr>
      <vt:lpstr>PowerPoint 프레젠테이션</vt:lpstr>
      <vt:lpstr>PowerPoint 프레젠테이션</vt:lpstr>
      <vt:lpstr>잘되는 음식점 요건 vs 성공적인 SW 개발회사 요건</vt:lpstr>
      <vt:lpstr>Concolic 테스팅이란?</vt:lpstr>
      <vt:lpstr>Microsoft Security Risk Detection</vt:lpstr>
      <vt:lpstr> 2016 Aug DARPA Cyber Grand Challenge  -the world's 1st all-machine hacking tournament</vt:lpstr>
      <vt:lpstr>SW 자동 검증 기술 동향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moonzoo</cp:lastModifiedBy>
  <cp:revision>451</cp:revision>
  <cp:lastPrinted>2022-08-30T05:11:39Z</cp:lastPrinted>
  <dcterms:created xsi:type="dcterms:W3CDTF">2019-11-07T02:11:53Z</dcterms:created>
  <dcterms:modified xsi:type="dcterms:W3CDTF">2025-02-25T07:45:49Z</dcterms:modified>
</cp:coreProperties>
</file>